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6858000" cy="9906000" type="A4"/>
  <p:notesSz cx="6794500" cy="99187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7" autoAdjust="0"/>
    <p:restoredTop sz="94660"/>
  </p:normalViewPr>
  <p:slideViewPr>
    <p:cSldViewPr snapToGrid="0">
      <p:cViewPr varScale="1">
        <p:scale>
          <a:sx n="80" d="100"/>
          <a:sy n="80" d="100"/>
        </p:scale>
        <p:origin x="2298"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765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5" y="0"/>
            <a:ext cx="2944283" cy="497658"/>
          </a:xfrm>
          <a:prstGeom prst="rect">
            <a:avLst/>
          </a:prstGeom>
        </p:spPr>
        <p:txBody>
          <a:bodyPr vert="horz" lIns="91440" tIns="45720" rIns="91440" bIns="45720" rtlCol="0"/>
          <a:lstStyle>
            <a:lvl1pPr algn="r">
              <a:defRPr sz="1200"/>
            </a:lvl1pPr>
          </a:lstStyle>
          <a:p>
            <a:fld id="{5F41FCE8-13AA-4A3A-914A-41B7B37F26BC}" type="datetimeFigureOut">
              <a:rPr lang="de-DE" smtClean="0"/>
              <a:t>21.11.2018</a:t>
            </a:fld>
            <a:endParaRPr lang="de-DE"/>
          </a:p>
        </p:txBody>
      </p:sp>
      <p:sp>
        <p:nvSpPr>
          <p:cNvPr id="4" name="Folienbildplatzhalter 3"/>
          <p:cNvSpPr>
            <a:spLocks noGrp="1" noRot="1" noChangeAspect="1"/>
          </p:cNvSpPr>
          <p:nvPr>
            <p:ph type="sldImg" idx="2"/>
          </p:nvPr>
        </p:nvSpPr>
        <p:spPr>
          <a:xfrm>
            <a:off x="2238375" y="1239838"/>
            <a:ext cx="2317750" cy="334803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3374"/>
            <a:ext cx="5435600" cy="3905488"/>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1044"/>
            <a:ext cx="2944283" cy="49765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5" y="9421044"/>
            <a:ext cx="2944283" cy="497656"/>
          </a:xfrm>
          <a:prstGeom prst="rect">
            <a:avLst/>
          </a:prstGeom>
        </p:spPr>
        <p:txBody>
          <a:bodyPr vert="horz" lIns="91440" tIns="45720" rIns="91440" bIns="45720" rtlCol="0" anchor="b"/>
          <a:lstStyle>
            <a:lvl1pPr algn="r">
              <a:defRPr sz="1200"/>
            </a:lvl1pPr>
          </a:lstStyle>
          <a:p>
            <a:fld id="{78D78356-7A6D-4B72-A067-01842A4BFC97}" type="slidenum">
              <a:rPr lang="de-DE" smtClean="0"/>
              <a:t>‹Nr.›</a:t>
            </a:fld>
            <a:endParaRPr lang="de-DE"/>
          </a:p>
        </p:txBody>
      </p:sp>
    </p:spTree>
    <p:extLst>
      <p:ext uri="{BB962C8B-B14F-4D97-AF65-F5344CB8AC3E}">
        <p14:creationId xmlns:p14="http://schemas.microsoft.com/office/powerpoint/2010/main" val="1270766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57250" y="1621191"/>
            <a:ext cx="5143500" cy="3448756"/>
          </a:xfrm>
        </p:spPr>
        <p:txBody>
          <a:bodyPr anchor="b"/>
          <a:lstStyle>
            <a:lvl1pPr algn="ctr">
              <a:defRPr sz="3375"/>
            </a:lvl1pPr>
          </a:lstStyle>
          <a:p>
            <a:r>
              <a:rPr lang="de-DE" smtClean="0"/>
              <a:t>Titelmasterformat durch Klicken bearbeiten</a:t>
            </a:r>
            <a:endParaRPr lang="de-DE"/>
          </a:p>
        </p:txBody>
      </p:sp>
      <p:sp>
        <p:nvSpPr>
          <p:cNvPr id="3" name="Untertitel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2A603D6-C6EE-41EA-AC1D-D55C6F36325F}" type="datetimeFigureOut">
              <a:rPr lang="de-DE" smtClean="0"/>
              <a:t>21.11.2018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934F389-7734-4583-9A94-44922ADB5FF2}" type="slidenum">
              <a:rPr lang="de-DE" smtClean="0"/>
              <a:t>‹Nr.›</a:t>
            </a:fld>
            <a:endParaRPr lang="de-DE"/>
          </a:p>
        </p:txBody>
      </p:sp>
    </p:spTree>
    <p:extLst>
      <p:ext uri="{BB962C8B-B14F-4D97-AF65-F5344CB8AC3E}">
        <p14:creationId xmlns:p14="http://schemas.microsoft.com/office/powerpoint/2010/main" val="138558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2A603D6-C6EE-41EA-AC1D-D55C6F36325F}" type="datetimeFigureOut">
              <a:rPr lang="de-DE" smtClean="0"/>
              <a:t>21.11.2018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934F389-7734-4583-9A94-44922ADB5FF2}" type="slidenum">
              <a:rPr lang="de-DE" smtClean="0"/>
              <a:t>‹Nr.›</a:t>
            </a:fld>
            <a:endParaRPr lang="de-DE"/>
          </a:p>
        </p:txBody>
      </p:sp>
    </p:spTree>
    <p:extLst>
      <p:ext uri="{BB962C8B-B14F-4D97-AF65-F5344CB8AC3E}">
        <p14:creationId xmlns:p14="http://schemas.microsoft.com/office/powerpoint/2010/main" val="1747819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4907756" y="527403"/>
            <a:ext cx="1478756" cy="8394877"/>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71487" y="527403"/>
            <a:ext cx="4350544" cy="8394877"/>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2A603D6-C6EE-41EA-AC1D-D55C6F36325F}" type="datetimeFigureOut">
              <a:rPr lang="de-DE" smtClean="0"/>
              <a:t>21.11.2018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934F389-7734-4583-9A94-44922ADB5FF2}" type="slidenum">
              <a:rPr lang="de-DE" smtClean="0"/>
              <a:t>‹Nr.›</a:t>
            </a:fld>
            <a:endParaRPr lang="de-DE"/>
          </a:p>
        </p:txBody>
      </p:sp>
    </p:spTree>
    <p:extLst>
      <p:ext uri="{BB962C8B-B14F-4D97-AF65-F5344CB8AC3E}">
        <p14:creationId xmlns:p14="http://schemas.microsoft.com/office/powerpoint/2010/main" val="167904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2A603D6-C6EE-41EA-AC1D-D55C6F36325F}" type="datetimeFigureOut">
              <a:rPr lang="de-DE" smtClean="0"/>
              <a:t>21.11.2018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934F389-7734-4583-9A94-44922ADB5FF2}" type="slidenum">
              <a:rPr lang="de-DE" smtClean="0"/>
              <a:t>‹Nr.›</a:t>
            </a:fld>
            <a:endParaRPr lang="de-DE"/>
          </a:p>
        </p:txBody>
      </p:sp>
    </p:spTree>
    <p:extLst>
      <p:ext uri="{BB962C8B-B14F-4D97-AF65-F5344CB8AC3E}">
        <p14:creationId xmlns:p14="http://schemas.microsoft.com/office/powerpoint/2010/main" val="2339813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67916" y="2469622"/>
            <a:ext cx="5915025" cy="4120620"/>
          </a:xfrm>
        </p:spPr>
        <p:txBody>
          <a:bodyPr anchor="b"/>
          <a:lstStyle>
            <a:lvl1pPr>
              <a:defRPr sz="3375"/>
            </a:lvl1pPr>
          </a:lstStyle>
          <a:p>
            <a:r>
              <a:rPr lang="de-DE" smtClean="0"/>
              <a:t>Titelmasterformat durch Klicken bearbeiten</a:t>
            </a:r>
            <a:endParaRPr lang="de-DE"/>
          </a:p>
        </p:txBody>
      </p:sp>
      <p:sp>
        <p:nvSpPr>
          <p:cNvPr id="3" name="Textplatzhalter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62A603D6-C6EE-41EA-AC1D-D55C6F36325F}" type="datetimeFigureOut">
              <a:rPr lang="de-DE" smtClean="0"/>
              <a:t>21.11.2018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934F389-7734-4583-9A94-44922ADB5FF2}" type="slidenum">
              <a:rPr lang="de-DE" smtClean="0"/>
              <a:t>‹Nr.›</a:t>
            </a:fld>
            <a:endParaRPr lang="de-DE"/>
          </a:p>
        </p:txBody>
      </p:sp>
    </p:spTree>
    <p:extLst>
      <p:ext uri="{BB962C8B-B14F-4D97-AF65-F5344CB8AC3E}">
        <p14:creationId xmlns:p14="http://schemas.microsoft.com/office/powerpoint/2010/main" val="388481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71488" y="2637014"/>
            <a:ext cx="2914650" cy="628526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3471863" y="2637014"/>
            <a:ext cx="2914650" cy="628526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2A603D6-C6EE-41EA-AC1D-D55C6F36325F}" type="datetimeFigureOut">
              <a:rPr lang="de-DE" smtClean="0"/>
              <a:t>21.11.2018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934F389-7734-4583-9A94-44922ADB5FF2}" type="slidenum">
              <a:rPr lang="de-DE" smtClean="0"/>
              <a:t>‹Nr.›</a:t>
            </a:fld>
            <a:endParaRPr lang="de-DE"/>
          </a:p>
        </p:txBody>
      </p:sp>
    </p:spTree>
    <p:extLst>
      <p:ext uri="{BB962C8B-B14F-4D97-AF65-F5344CB8AC3E}">
        <p14:creationId xmlns:p14="http://schemas.microsoft.com/office/powerpoint/2010/main" val="60898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72381" y="527404"/>
            <a:ext cx="5915025" cy="1914702"/>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e-DE" smtClean="0"/>
              <a:t>Formatvorlagen des Textmasters bearbeiten</a:t>
            </a:r>
          </a:p>
        </p:txBody>
      </p:sp>
      <p:sp>
        <p:nvSpPr>
          <p:cNvPr id="4" name="Inhaltsplatzhalter 3"/>
          <p:cNvSpPr>
            <a:spLocks noGrp="1"/>
          </p:cNvSpPr>
          <p:nvPr>
            <p:ph sz="half" idx="2"/>
          </p:nvPr>
        </p:nvSpPr>
        <p:spPr>
          <a:xfrm>
            <a:off x="472381" y="3618442"/>
            <a:ext cx="2901255" cy="532218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e-DE" smtClean="0"/>
              <a:t>Formatvorlagen des Textmasters bearbeiten</a:t>
            </a:r>
          </a:p>
        </p:txBody>
      </p:sp>
      <p:sp>
        <p:nvSpPr>
          <p:cNvPr id="6" name="Inhaltsplatzhalter 5"/>
          <p:cNvSpPr>
            <a:spLocks noGrp="1"/>
          </p:cNvSpPr>
          <p:nvPr>
            <p:ph sz="quarter" idx="4"/>
          </p:nvPr>
        </p:nvSpPr>
        <p:spPr>
          <a:xfrm>
            <a:off x="3471863" y="3618442"/>
            <a:ext cx="2915543" cy="532218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2A603D6-C6EE-41EA-AC1D-D55C6F36325F}" type="datetimeFigureOut">
              <a:rPr lang="de-DE" smtClean="0"/>
              <a:t>21.11.2018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934F389-7734-4583-9A94-44922ADB5FF2}" type="slidenum">
              <a:rPr lang="de-DE" smtClean="0"/>
              <a:t>‹Nr.›</a:t>
            </a:fld>
            <a:endParaRPr lang="de-DE"/>
          </a:p>
        </p:txBody>
      </p:sp>
    </p:spTree>
    <p:extLst>
      <p:ext uri="{BB962C8B-B14F-4D97-AF65-F5344CB8AC3E}">
        <p14:creationId xmlns:p14="http://schemas.microsoft.com/office/powerpoint/2010/main" val="106867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2A603D6-C6EE-41EA-AC1D-D55C6F36325F}" type="datetimeFigureOut">
              <a:rPr lang="de-DE" smtClean="0"/>
              <a:t>21.11.2018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934F389-7734-4583-9A94-44922ADB5FF2}" type="slidenum">
              <a:rPr lang="de-DE" smtClean="0"/>
              <a:t>‹Nr.›</a:t>
            </a:fld>
            <a:endParaRPr lang="de-DE"/>
          </a:p>
        </p:txBody>
      </p:sp>
    </p:spTree>
    <p:extLst>
      <p:ext uri="{BB962C8B-B14F-4D97-AF65-F5344CB8AC3E}">
        <p14:creationId xmlns:p14="http://schemas.microsoft.com/office/powerpoint/2010/main" val="222589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2A603D6-C6EE-41EA-AC1D-D55C6F36325F}" type="datetimeFigureOut">
              <a:rPr lang="de-DE" smtClean="0"/>
              <a:t>21.11.2018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934F389-7734-4583-9A94-44922ADB5FF2}" type="slidenum">
              <a:rPr lang="de-DE" smtClean="0"/>
              <a:t>‹Nr.›</a:t>
            </a:fld>
            <a:endParaRPr lang="de-DE"/>
          </a:p>
        </p:txBody>
      </p:sp>
    </p:spTree>
    <p:extLst>
      <p:ext uri="{BB962C8B-B14F-4D97-AF65-F5344CB8AC3E}">
        <p14:creationId xmlns:p14="http://schemas.microsoft.com/office/powerpoint/2010/main" val="410275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72381" y="660400"/>
            <a:ext cx="2211883" cy="2311400"/>
          </a:xfrm>
        </p:spPr>
        <p:txBody>
          <a:bodyPr anchor="b"/>
          <a:lstStyle>
            <a:lvl1pPr>
              <a:defRPr sz="1800"/>
            </a:lvl1pPr>
          </a:lstStyle>
          <a:p>
            <a:r>
              <a:rPr lang="de-DE" smtClean="0"/>
              <a:t>Titelmasterformat durch Klicken bearbeiten</a:t>
            </a:r>
            <a:endParaRPr lang="de-DE"/>
          </a:p>
        </p:txBody>
      </p:sp>
      <p:sp>
        <p:nvSpPr>
          <p:cNvPr id="3" name="Inhaltsplatzhalter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62A603D6-C6EE-41EA-AC1D-D55C6F36325F}" type="datetimeFigureOut">
              <a:rPr lang="de-DE" smtClean="0"/>
              <a:t>21.11.2018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934F389-7734-4583-9A94-44922ADB5FF2}" type="slidenum">
              <a:rPr lang="de-DE" smtClean="0"/>
              <a:t>‹Nr.›</a:t>
            </a:fld>
            <a:endParaRPr lang="de-DE"/>
          </a:p>
        </p:txBody>
      </p:sp>
    </p:spTree>
    <p:extLst>
      <p:ext uri="{BB962C8B-B14F-4D97-AF65-F5344CB8AC3E}">
        <p14:creationId xmlns:p14="http://schemas.microsoft.com/office/powerpoint/2010/main" val="2602516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72381" y="660400"/>
            <a:ext cx="2211883" cy="2311400"/>
          </a:xfrm>
        </p:spPr>
        <p:txBody>
          <a:bodyPr anchor="b"/>
          <a:lstStyle>
            <a:lvl1pPr>
              <a:defRPr sz="1800"/>
            </a:lvl1pPr>
          </a:lstStyle>
          <a:p>
            <a:r>
              <a:rPr lang="de-DE" smtClean="0"/>
              <a:t>Titelmasterformat durch Klicken bearbeiten</a:t>
            </a:r>
            <a:endParaRPr lang="de-DE"/>
          </a:p>
        </p:txBody>
      </p:sp>
      <p:sp>
        <p:nvSpPr>
          <p:cNvPr id="3" name="Bildplatzhalter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de-DE"/>
          </a:p>
        </p:txBody>
      </p:sp>
      <p:sp>
        <p:nvSpPr>
          <p:cNvPr id="4" name="Textplatzhalter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62A603D6-C6EE-41EA-AC1D-D55C6F36325F}" type="datetimeFigureOut">
              <a:rPr lang="de-DE" smtClean="0"/>
              <a:t>21.11.2018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934F389-7734-4583-9A94-44922ADB5FF2}" type="slidenum">
              <a:rPr lang="de-DE" smtClean="0"/>
              <a:t>‹Nr.›</a:t>
            </a:fld>
            <a:endParaRPr lang="de-DE"/>
          </a:p>
        </p:txBody>
      </p:sp>
    </p:spTree>
    <p:extLst>
      <p:ext uri="{BB962C8B-B14F-4D97-AF65-F5344CB8AC3E}">
        <p14:creationId xmlns:p14="http://schemas.microsoft.com/office/powerpoint/2010/main" val="3521626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62A603D6-C6EE-41EA-AC1D-D55C6F36325F}" type="datetimeFigureOut">
              <a:rPr lang="de-DE" smtClean="0"/>
              <a:t>21.11.2018</a:t>
            </a:fld>
            <a:endParaRPr lang="de-DE"/>
          </a:p>
        </p:txBody>
      </p:sp>
      <p:sp>
        <p:nvSpPr>
          <p:cNvPr id="5" name="Fußzeilenplatzhalter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9934F389-7734-4583-9A94-44922ADB5FF2}" type="slidenum">
              <a:rPr lang="de-DE" smtClean="0"/>
              <a:t>‹Nr.›</a:t>
            </a:fld>
            <a:endParaRPr lang="de-DE"/>
          </a:p>
        </p:txBody>
      </p:sp>
    </p:spTree>
    <p:extLst>
      <p:ext uri="{BB962C8B-B14F-4D97-AF65-F5344CB8AC3E}">
        <p14:creationId xmlns:p14="http://schemas.microsoft.com/office/powerpoint/2010/main" val="3638869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de-D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l="2413" t="7" r="633" b="16295"/>
          <a:stretch/>
        </p:blipFill>
        <p:spPr>
          <a:xfrm>
            <a:off x="0" y="0"/>
            <a:ext cx="6876000" cy="10044000"/>
          </a:xfrm>
          <a:prstGeom prst="rect">
            <a:avLst/>
          </a:prstGeom>
        </p:spPr>
      </p:pic>
      <p:sp>
        <p:nvSpPr>
          <p:cNvPr id="4" name="Titel 3"/>
          <p:cNvSpPr>
            <a:spLocks noGrp="1"/>
          </p:cNvSpPr>
          <p:nvPr>
            <p:ph type="ctrTitle"/>
          </p:nvPr>
        </p:nvSpPr>
        <p:spPr>
          <a:xfrm>
            <a:off x="953502" y="93180"/>
            <a:ext cx="5014161" cy="1964219"/>
          </a:xfrm>
        </p:spPr>
        <p:txBody>
          <a:bodyPr>
            <a:noAutofit/>
          </a:bodyPr>
          <a:lstStyle/>
          <a:p>
            <a:r>
              <a:rPr lang="de-DE" sz="13000" dirty="0" err="1" smtClean="0">
                <a:solidFill>
                  <a:srgbClr val="00FFCC"/>
                </a:solidFill>
                <a:latin typeface="Times New Roman" panose="02020603050405020304" pitchFamily="18" charset="0"/>
                <a:cs typeface="Times New Roman" panose="02020603050405020304" pitchFamily="18" charset="0"/>
              </a:rPr>
              <a:t>voQ</a:t>
            </a:r>
            <a:endParaRPr lang="de-DE" sz="13000" dirty="0">
              <a:solidFill>
                <a:srgbClr val="00FFCC"/>
              </a:solidFill>
              <a:latin typeface="Times New Roman" panose="02020603050405020304" pitchFamily="18" charset="0"/>
              <a:cs typeface="Times New Roman" panose="02020603050405020304" pitchFamily="18" charset="0"/>
            </a:endParaRPr>
          </a:p>
        </p:txBody>
      </p:sp>
      <p:sp>
        <p:nvSpPr>
          <p:cNvPr id="5" name="Untertitel 4"/>
          <p:cNvSpPr>
            <a:spLocks noGrp="1"/>
          </p:cNvSpPr>
          <p:nvPr>
            <p:ph type="subTitle" idx="1"/>
          </p:nvPr>
        </p:nvSpPr>
        <p:spPr>
          <a:xfrm>
            <a:off x="3460582" y="5573553"/>
            <a:ext cx="3420000" cy="4181688"/>
          </a:xfrm>
        </p:spPr>
        <p:txBody>
          <a:bodyPr>
            <a:normAutofit fontScale="92500" lnSpcReduction="20000"/>
          </a:bodyPr>
          <a:lstStyle/>
          <a:p>
            <a:pPr algn="l"/>
            <a:endParaRPr lang="de-DE" sz="1800"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l"/>
            <a:r>
              <a:rPr lang="de-DE" sz="1800" b="1"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If</a:t>
            </a:r>
            <a:r>
              <a:rPr lang="de-DE" sz="1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I </a:t>
            </a:r>
            <a:r>
              <a:rPr lang="de-DE" sz="1800" b="1"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had</a:t>
            </a:r>
            <a:r>
              <a:rPr lang="de-DE" sz="1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a Hammer- </a:t>
            </a:r>
          </a:p>
          <a:p>
            <a:pPr algn="l"/>
            <a:r>
              <a:rPr lang="de-DE" sz="1800"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Accessoires</a:t>
            </a:r>
          </a:p>
          <a:p>
            <a:pPr algn="l"/>
            <a:endParaRPr lang="de-DE" sz="1800"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l"/>
            <a:r>
              <a:rPr lang="de-DE" sz="1800" b="1"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For</a:t>
            </a:r>
            <a:r>
              <a:rPr lang="de-DE" sz="1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1800" b="1"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every</a:t>
            </a:r>
            <a:r>
              <a:rPr lang="de-DE" sz="1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1800" b="1"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occasion</a:t>
            </a:r>
            <a:endParaRPr lang="de-DE" sz="1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l"/>
            <a:r>
              <a:rPr lang="de-DE" sz="1800"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Diese Kleider machen glücklich</a:t>
            </a:r>
          </a:p>
          <a:p>
            <a:pPr algn="l"/>
            <a:endParaRPr lang="de-DE" sz="1800"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l"/>
            <a:r>
              <a:rPr lang="de-DE" sz="1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Grenzenlos frei- </a:t>
            </a:r>
          </a:p>
          <a:p>
            <a:pPr algn="l"/>
            <a:r>
              <a:rPr lang="de-DE" sz="1800"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Fuchsschwanz ganz </a:t>
            </a:r>
            <a:r>
              <a:rPr lang="de-DE" sz="1800"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gross</a:t>
            </a:r>
            <a:endParaRPr lang="de-DE" sz="1800"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l"/>
            <a:endParaRPr lang="de-DE" sz="1800"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l"/>
            <a:r>
              <a:rPr lang="de-DE" sz="1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Haariges</a:t>
            </a:r>
          </a:p>
          <a:p>
            <a:pPr algn="l"/>
            <a:endParaRPr lang="de-DE" sz="1800"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l"/>
            <a:r>
              <a:rPr lang="de-DE" sz="1800" b="1" dirty="0" err="1">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It</a:t>
            </a:r>
            <a:r>
              <a:rPr lang="de-DE" sz="1800" b="1"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1800" b="1" dirty="0" err="1">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suits</a:t>
            </a:r>
            <a:r>
              <a:rPr lang="de-DE" sz="1800" b="1"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1800" b="1" dirty="0" err="1">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you</a:t>
            </a:r>
            <a:r>
              <a:rPr lang="de-DE" sz="1800" b="1"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1800" b="1" dirty="0" err="1">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fine</a:t>
            </a:r>
            <a:endParaRPr lang="de-DE" sz="1800" b="1"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l"/>
            <a:r>
              <a:rPr lang="de-DE" sz="1800"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Modern </a:t>
            </a:r>
            <a:r>
              <a:rPr lang="de-DE" sz="1800"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armour</a:t>
            </a:r>
            <a:endParaRPr lang="de-DE" sz="1800"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l"/>
            <a:endParaRPr lang="de-DE" sz="1800"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l"/>
            <a:r>
              <a:rPr lang="de-DE" sz="1800" b="1"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Needful</a:t>
            </a:r>
            <a:r>
              <a:rPr lang="de-DE" sz="1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1800" b="1"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little</a:t>
            </a:r>
            <a:r>
              <a:rPr lang="de-DE" sz="1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1800" b="1"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things</a:t>
            </a:r>
            <a:endParaRPr lang="de-DE" sz="1800" b="1"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 name="Textfeld 5"/>
          <p:cNvSpPr txBox="1"/>
          <p:nvPr/>
        </p:nvSpPr>
        <p:spPr>
          <a:xfrm>
            <a:off x="180475" y="1612231"/>
            <a:ext cx="2249905" cy="1815882"/>
          </a:xfrm>
          <a:prstGeom prst="rect">
            <a:avLst/>
          </a:prstGeom>
          <a:noFill/>
        </p:spPr>
        <p:txBody>
          <a:bodyPr wrap="square" rtlCol="0">
            <a:spAutoFit/>
          </a:bodyPr>
          <a:lstStyle/>
          <a:p>
            <a:r>
              <a:rPr lang="de-DE" sz="2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de-DE" sz="2800" b="1"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de-DE" sz="2800" b="1" dirty="0" err="1">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veSbe</a:t>
            </a:r>
            <a:r>
              <a:rPr lang="de-DE" sz="2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a:t>
            </a:r>
          </a:p>
          <a:p>
            <a:r>
              <a:rPr lang="de-DE" sz="2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Tewor </a:t>
            </a:r>
            <a:endParaRPr lang="de-DE" sz="2800" b="1"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de-DE" sz="2800" b="1"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taj‘IH</a:t>
            </a:r>
            <a:endParaRPr lang="de-DE" sz="2800" b="1"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Textfeld 6"/>
          <p:cNvSpPr txBox="1"/>
          <p:nvPr/>
        </p:nvSpPr>
        <p:spPr>
          <a:xfrm>
            <a:off x="0" y="8181472"/>
            <a:ext cx="2875547" cy="1015663"/>
          </a:xfrm>
          <a:prstGeom prst="rect">
            <a:avLst/>
          </a:prstGeom>
          <a:noFill/>
        </p:spPr>
        <p:txBody>
          <a:bodyPr wrap="square" rtlCol="0">
            <a:spAutoFit/>
          </a:bodyPr>
          <a:lstStyle/>
          <a:p>
            <a:r>
              <a:rPr lang="de-DE" sz="2000" b="1" dirty="0">
                <a:latin typeface="Arial Unicode MS" panose="020B0604020202020204" pitchFamily="34" charset="-128"/>
                <a:ea typeface="Arial Unicode MS" panose="020B0604020202020204" pitchFamily="34" charset="-128"/>
                <a:cs typeface="Arial Unicode MS" panose="020B0604020202020204" pitchFamily="34" charset="-128"/>
              </a:rPr>
              <a:t>Die Multiform</a:t>
            </a:r>
          </a:p>
          <a:p>
            <a:r>
              <a:rPr lang="de-DE" sz="2000" b="1" dirty="0" smtClean="0">
                <a:latin typeface="Arial Unicode MS" panose="020B0604020202020204" pitchFamily="34" charset="-128"/>
                <a:ea typeface="Arial Unicode MS" panose="020B0604020202020204" pitchFamily="34" charset="-128"/>
                <a:cs typeface="Arial Unicode MS" panose="020B0604020202020204" pitchFamily="34" charset="-128"/>
              </a:rPr>
              <a:t>Endlich!</a:t>
            </a:r>
          </a:p>
          <a:p>
            <a:r>
              <a:rPr lang="de-DE" sz="2000" b="1" dirty="0" smtClean="0">
                <a:latin typeface="Arial Unicode MS" panose="020B0604020202020204" pitchFamily="34" charset="-128"/>
                <a:ea typeface="Arial Unicode MS" panose="020B0604020202020204" pitchFamily="34" charset="-128"/>
                <a:cs typeface="Arial Unicode MS" panose="020B0604020202020204" pitchFamily="34" charset="-128"/>
              </a:rPr>
              <a:t>Kurze </a:t>
            </a:r>
            <a:r>
              <a:rPr lang="de-DE" sz="2000" b="1" dirty="0">
                <a:latin typeface="Arial Unicode MS" panose="020B0604020202020204" pitchFamily="34" charset="-128"/>
                <a:ea typeface="Arial Unicode MS" panose="020B0604020202020204" pitchFamily="34" charset="-128"/>
                <a:cs typeface="Arial Unicode MS" panose="020B0604020202020204" pitchFamily="34" charset="-128"/>
              </a:rPr>
              <a:t>Hosen</a:t>
            </a:r>
          </a:p>
        </p:txBody>
      </p:sp>
      <p:sp>
        <p:nvSpPr>
          <p:cNvPr id="9" name="Textfeld 8"/>
          <p:cNvSpPr txBox="1"/>
          <p:nvPr/>
        </p:nvSpPr>
        <p:spPr>
          <a:xfrm>
            <a:off x="180475" y="2951059"/>
            <a:ext cx="2249905" cy="954107"/>
          </a:xfrm>
          <a:prstGeom prst="rect">
            <a:avLst/>
          </a:prstGeom>
          <a:noFill/>
        </p:spPr>
        <p:txBody>
          <a:bodyPr wrap="square" rtlCol="0">
            <a:spAutoFit/>
          </a:bodyPr>
          <a:lstStyle/>
          <a:p>
            <a:r>
              <a:rPr lang="de-DE" sz="2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de-DE" sz="2800" b="1"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de-DE" sz="2800" b="1" dirty="0" err="1"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Dissiath</a:t>
            </a:r>
            <a:endParaRPr lang="de-DE" sz="2800" b="1" dirty="0" smtClean="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67750254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8498" y="638482"/>
            <a:ext cx="2458954" cy="4371475"/>
          </a:xfr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2093494"/>
            <a:ext cx="2831934" cy="5034550"/>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98" y="5320633"/>
            <a:ext cx="2458954" cy="4371474"/>
          </a:xfrm>
          <a:prstGeom prst="rect">
            <a:avLst/>
          </a:prstGeom>
        </p:spPr>
      </p:pic>
      <p:sp>
        <p:nvSpPr>
          <p:cNvPr id="9" name="Titel 1"/>
          <p:cNvSpPr txBox="1">
            <a:spLocks/>
          </p:cNvSpPr>
          <p:nvPr/>
        </p:nvSpPr>
        <p:spPr>
          <a:xfrm>
            <a:off x="3429000" y="7128044"/>
            <a:ext cx="2731168" cy="2588775"/>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575" dirty="0" smtClean="0">
                <a:latin typeface="+mn-lt"/>
                <a:ea typeface="+mn-ea"/>
                <a:cs typeface="+mn-cs"/>
              </a:rPr>
              <a:t>Beige, schwarz und </a:t>
            </a:r>
            <a:r>
              <a:rPr lang="de-DE" sz="1575" dirty="0">
                <a:latin typeface="+mn-lt"/>
                <a:ea typeface="+mn-ea"/>
                <a:cs typeface="+mn-cs"/>
              </a:rPr>
              <a:t>g</a:t>
            </a:r>
            <a:r>
              <a:rPr lang="de-DE" sz="1575" dirty="0" smtClean="0">
                <a:latin typeface="+mn-lt"/>
                <a:ea typeface="+mn-ea"/>
                <a:cs typeface="+mn-cs"/>
              </a:rPr>
              <a:t>rün sind die Farben der Saison- das passende Gewand für jede Gelegenheit!</a:t>
            </a:r>
          </a:p>
          <a:p>
            <a:pPr algn="just"/>
            <a:r>
              <a:rPr lang="de-DE" sz="1575" dirty="0" smtClean="0">
                <a:latin typeface="+mn-lt"/>
                <a:ea typeface="+mn-ea"/>
                <a:cs typeface="+mn-cs"/>
              </a:rPr>
              <a:t>Ob business- Stil, Landhaus oder Ballabend- es bleibt kein Wunsch unerfüllt.</a:t>
            </a:r>
            <a:endParaRPr lang="de-DE" sz="1575" dirty="0">
              <a:latin typeface="+mn-lt"/>
              <a:ea typeface="+mn-ea"/>
              <a:cs typeface="+mn-cs"/>
            </a:endParaRPr>
          </a:p>
        </p:txBody>
      </p:sp>
    </p:spTree>
    <p:extLst>
      <p:ext uri="{BB962C8B-B14F-4D97-AF65-F5344CB8AC3E}">
        <p14:creationId xmlns:p14="http://schemas.microsoft.com/office/powerpoint/2010/main" val="2004439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51973" y="527404"/>
            <a:ext cx="3429000" cy="646331"/>
          </a:xfrm>
          <a:prstGeom prst="rect">
            <a:avLst/>
          </a:prstGeom>
        </p:spPr>
        <p:txBody>
          <a:bodyPr>
            <a:spAutoFit/>
          </a:bodyPr>
          <a:lstStyle/>
          <a:p>
            <a:r>
              <a:rPr lang="de-DE" b="1" dirty="0" err="1">
                <a:latin typeface="Arial Unicode MS" panose="020B0604020202020204" pitchFamily="34" charset="-128"/>
                <a:ea typeface="Arial Unicode MS" panose="020B0604020202020204" pitchFamily="34" charset="-128"/>
                <a:cs typeface="Arial Unicode MS" panose="020B0604020202020204" pitchFamily="34" charset="-128"/>
              </a:rPr>
              <a:t>If</a:t>
            </a:r>
            <a:r>
              <a:rPr lang="de-DE" b="1" dirty="0">
                <a:latin typeface="Arial Unicode MS" panose="020B0604020202020204" pitchFamily="34" charset="-128"/>
                <a:ea typeface="Arial Unicode MS" panose="020B0604020202020204" pitchFamily="34" charset="-128"/>
                <a:cs typeface="Arial Unicode MS" panose="020B0604020202020204" pitchFamily="34" charset="-128"/>
              </a:rPr>
              <a:t> I </a:t>
            </a:r>
            <a:r>
              <a:rPr lang="de-DE" b="1" dirty="0" err="1">
                <a:latin typeface="Arial Unicode MS" panose="020B0604020202020204" pitchFamily="34" charset="-128"/>
                <a:ea typeface="Arial Unicode MS" panose="020B0604020202020204" pitchFamily="34" charset="-128"/>
                <a:cs typeface="Arial Unicode MS" panose="020B0604020202020204" pitchFamily="34" charset="-128"/>
              </a:rPr>
              <a:t>had</a:t>
            </a:r>
            <a:r>
              <a:rPr lang="de-DE" b="1" dirty="0">
                <a:latin typeface="Arial Unicode MS" panose="020B0604020202020204" pitchFamily="34" charset="-128"/>
                <a:ea typeface="Arial Unicode MS" panose="020B0604020202020204" pitchFamily="34" charset="-128"/>
                <a:cs typeface="Arial Unicode MS" panose="020B0604020202020204" pitchFamily="34" charset="-128"/>
              </a:rPr>
              <a:t> a Hammer- </a:t>
            </a:r>
          </a:p>
          <a:p>
            <a:r>
              <a:rPr lang="de-DE" dirty="0">
                <a:latin typeface="Arial Unicode MS" panose="020B0604020202020204" pitchFamily="34" charset="-128"/>
                <a:ea typeface="Arial Unicode MS" panose="020B0604020202020204" pitchFamily="34" charset="-128"/>
                <a:cs typeface="Arial Unicode MS" panose="020B0604020202020204" pitchFamily="34" charset="-128"/>
              </a:rPr>
              <a:t>Accessoires</a:t>
            </a:r>
          </a:p>
        </p:txBody>
      </p:sp>
      <p:sp>
        <p:nvSpPr>
          <p:cNvPr id="5" name="Titel 1"/>
          <p:cNvSpPr txBox="1">
            <a:spLocks/>
          </p:cNvSpPr>
          <p:nvPr/>
        </p:nvSpPr>
        <p:spPr>
          <a:xfrm>
            <a:off x="168442" y="1173735"/>
            <a:ext cx="3140241" cy="3444705"/>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500" dirty="0" smtClean="0">
                <a:latin typeface="+mn-lt"/>
                <a:ea typeface="+mn-ea"/>
                <a:cs typeface="+mn-cs"/>
              </a:rPr>
              <a:t>Bei unserem diesjährigen Besuch des Modetempels von </a:t>
            </a:r>
            <a:r>
              <a:rPr lang="de-DE" sz="1500" dirty="0" err="1" smtClean="0">
                <a:latin typeface="+mn-lt"/>
                <a:ea typeface="+mn-ea"/>
                <a:cs typeface="+mn-cs"/>
              </a:rPr>
              <a:t>qonoS</a:t>
            </a:r>
            <a:r>
              <a:rPr lang="de-DE" sz="1500" dirty="0" smtClean="0">
                <a:latin typeface="+mn-lt"/>
                <a:ea typeface="+mn-ea"/>
                <a:cs typeface="+mn-cs"/>
              </a:rPr>
              <a:t> ist uns etwas aufgefallen. Es gibt jede Menge Waffen in der Modewelt! Deshalb haben wir uns gefragt, was denn sie beliebteste Accessoire-Waffe des Jahres ist. Die </a:t>
            </a:r>
            <a:r>
              <a:rPr lang="de-DE" sz="1500" dirty="0" err="1" smtClean="0">
                <a:latin typeface="+mn-lt"/>
                <a:ea typeface="+mn-ea"/>
                <a:cs typeface="+mn-cs"/>
              </a:rPr>
              <a:t>Kassiker</a:t>
            </a:r>
            <a:r>
              <a:rPr lang="de-DE" sz="1500" dirty="0" smtClean="0">
                <a:latin typeface="+mn-lt"/>
                <a:ea typeface="+mn-ea"/>
                <a:cs typeface="+mn-cs"/>
              </a:rPr>
              <a:t> </a:t>
            </a:r>
            <a:r>
              <a:rPr lang="de-DE" sz="1500" dirty="0" err="1" smtClean="0">
                <a:latin typeface="+mn-lt"/>
                <a:ea typeface="+mn-ea"/>
                <a:cs typeface="+mn-cs"/>
              </a:rPr>
              <a:t>batlh‘etlh</a:t>
            </a:r>
            <a:r>
              <a:rPr lang="de-DE" sz="1500" dirty="0" smtClean="0">
                <a:latin typeface="+mn-lt"/>
                <a:ea typeface="+mn-ea"/>
                <a:cs typeface="+mn-cs"/>
              </a:rPr>
              <a:t>, </a:t>
            </a:r>
            <a:r>
              <a:rPr lang="de-DE" sz="1500" dirty="0" err="1" smtClean="0">
                <a:latin typeface="+mn-lt"/>
                <a:ea typeface="+mn-ea"/>
                <a:cs typeface="+mn-cs"/>
              </a:rPr>
              <a:t>qutluch</a:t>
            </a:r>
            <a:r>
              <a:rPr lang="de-DE" sz="1500" dirty="0" smtClean="0">
                <a:latin typeface="+mn-lt"/>
                <a:ea typeface="+mn-ea"/>
                <a:cs typeface="+mn-cs"/>
              </a:rPr>
              <a:t> und </a:t>
            </a:r>
            <a:r>
              <a:rPr lang="de-DE" sz="1500" dirty="0" err="1" smtClean="0">
                <a:latin typeface="+mn-lt"/>
                <a:ea typeface="+mn-ea"/>
                <a:cs typeface="+mn-cs"/>
              </a:rPr>
              <a:t>meqleH</a:t>
            </a:r>
            <a:r>
              <a:rPr lang="de-DE" sz="1500" dirty="0" smtClean="0">
                <a:latin typeface="+mn-lt"/>
                <a:ea typeface="+mn-ea"/>
                <a:cs typeface="+mn-cs"/>
              </a:rPr>
              <a:t> sind ja schon lange bekannt und nicht wirklich ein </a:t>
            </a:r>
            <a:r>
              <a:rPr lang="de-DE" sz="1500" dirty="0">
                <a:latin typeface="+mn-lt"/>
                <a:ea typeface="+mn-ea"/>
                <a:cs typeface="+mn-cs"/>
              </a:rPr>
              <a:t>A</a:t>
            </a:r>
            <a:r>
              <a:rPr lang="de-DE" sz="1500" dirty="0" smtClean="0">
                <a:latin typeface="+mn-lt"/>
                <a:ea typeface="+mn-ea"/>
                <a:cs typeface="+mn-cs"/>
              </a:rPr>
              <a:t>ccessoire- sie sind Gegenstände des täglichen Gebrauchs. Aber dies Jahr? </a:t>
            </a:r>
          </a:p>
          <a:p>
            <a:pPr algn="just"/>
            <a:endParaRPr lang="de-DE" sz="1500" dirty="0">
              <a:latin typeface="+mn-lt"/>
              <a:ea typeface="+mn-ea"/>
              <a:cs typeface="+mn-cs"/>
            </a:endParaRPr>
          </a:p>
          <a:p>
            <a:pPr algn="just"/>
            <a:endParaRPr lang="de-DE" sz="1500" dirty="0" smtClean="0">
              <a:latin typeface="+mn-lt"/>
              <a:ea typeface="+mn-ea"/>
              <a:cs typeface="+mn-cs"/>
            </a:endParaRPr>
          </a:p>
          <a:p>
            <a:pPr algn="just"/>
            <a:r>
              <a:rPr lang="de-DE" sz="1500" dirty="0" smtClean="0">
                <a:latin typeface="+mn-lt"/>
                <a:ea typeface="+mn-ea"/>
                <a:cs typeface="+mn-cs"/>
              </a:rPr>
              <a:t>Ungewöhnlich </a:t>
            </a:r>
            <a:r>
              <a:rPr lang="de-DE" sz="1500" dirty="0" err="1" smtClean="0">
                <a:latin typeface="+mn-lt"/>
                <a:ea typeface="+mn-ea"/>
                <a:cs typeface="+mn-cs"/>
              </a:rPr>
              <a:t>grosse</a:t>
            </a:r>
            <a:r>
              <a:rPr lang="de-DE" sz="1500" dirty="0" smtClean="0">
                <a:latin typeface="+mn-lt"/>
                <a:ea typeface="+mn-ea"/>
                <a:cs typeface="+mn-cs"/>
              </a:rPr>
              <a:t> Bögen in bunten Farben oder traditionell</a:t>
            </a:r>
            <a:endParaRPr lang="de-DE" sz="1500" dirty="0">
              <a:latin typeface="+mn-lt"/>
              <a:ea typeface="+mn-ea"/>
              <a:cs typeface="+mn-cs"/>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5294" y="527404"/>
            <a:ext cx="2738870" cy="4869102"/>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916" y="4485109"/>
            <a:ext cx="2873289" cy="5108070"/>
          </a:xfrm>
          <a:prstGeom prst="rect">
            <a:avLst/>
          </a:prstGeom>
        </p:spPr>
      </p:pic>
      <p:sp>
        <p:nvSpPr>
          <p:cNvPr id="10" name="Titel 1"/>
          <p:cNvSpPr txBox="1">
            <a:spLocks/>
          </p:cNvSpPr>
          <p:nvPr/>
        </p:nvSpPr>
        <p:spPr>
          <a:xfrm>
            <a:off x="3308683" y="5264771"/>
            <a:ext cx="3031959" cy="4328408"/>
          </a:xfrm>
          <a:prstGeom prst="rect">
            <a:avLst/>
          </a:prstGeom>
        </p:spPr>
        <p:txBody>
          <a:bodyPr vert="horz" lIns="91440" tIns="45720" rIns="91440" bIns="45720" rtlCol="0" anchor="ctr">
            <a:normAutofit fontScale="7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2000" dirty="0" smtClean="0">
                <a:latin typeface="+mn-lt"/>
                <a:ea typeface="+mn-ea"/>
                <a:cs typeface="+mn-cs"/>
              </a:rPr>
              <a:t>Das ist schon auffallend. Ungewöhnlich ist auch der Katzgranatwerfer und die Rosenflinte- und alles in schreiend bunten Farben. Das ist erfrischend und neu! </a:t>
            </a:r>
          </a:p>
          <a:p>
            <a:pPr algn="just"/>
            <a:r>
              <a:rPr lang="de-DE" sz="2000" dirty="0" smtClean="0">
                <a:latin typeface="+mn-lt"/>
                <a:ea typeface="+mn-ea"/>
                <a:cs typeface="+mn-cs"/>
              </a:rPr>
              <a:t>Kennen wir doch eigentlich die klassischen Waffenfarben in Grau, Silber oder </a:t>
            </a:r>
            <a:r>
              <a:rPr lang="de-DE" sz="2000" dirty="0">
                <a:latin typeface="+mn-lt"/>
                <a:ea typeface="+mn-ea"/>
                <a:cs typeface="+mn-cs"/>
              </a:rPr>
              <a:t>G</a:t>
            </a:r>
            <a:r>
              <a:rPr lang="de-DE" sz="2000" dirty="0" smtClean="0">
                <a:latin typeface="+mn-lt"/>
                <a:ea typeface="+mn-ea"/>
                <a:cs typeface="+mn-cs"/>
              </a:rPr>
              <a:t>old, manchmal in Grün so haben sich die kreativen Köpfe viele Gedanken gemacht, um das Arsenal an die Bedürfnisse der Träger an zu passen. </a:t>
            </a:r>
          </a:p>
          <a:p>
            <a:pPr algn="just"/>
            <a:r>
              <a:rPr lang="de-DE" sz="2000" dirty="0" smtClean="0">
                <a:latin typeface="+mn-lt"/>
                <a:ea typeface="+mn-ea"/>
                <a:cs typeface="+mn-cs"/>
              </a:rPr>
              <a:t>Die MEDUSA </a:t>
            </a:r>
            <a:r>
              <a:rPr lang="de-DE" sz="2000" dirty="0" err="1" smtClean="0">
                <a:latin typeface="+mn-lt"/>
                <a:ea typeface="+mn-ea"/>
                <a:cs typeface="+mn-cs"/>
              </a:rPr>
              <a:t>Heimflak</a:t>
            </a:r>
            <a:r>
              <a:rPr lang="de-DE" sz="2000" dirty="0" smtClean="0">
                <a:latin typeface="+mn-lt"/>
                <a:ea typeface="+mn-ea"/>
                <a:cs typeface="+mn-cs"/>
              </a:rPr>
              <a:t> zur Beulenabwehr im Rahmen der Bier Prohibitionskriege auf </a:t>
            </a:r>
            <a:r>
              <a:rPr lang="de-DE" sz="2000" dirty="0" err="1" smtClean="0">
                <a:latin typeface="+mn-lt"/>
                <a:ea typeface="+mn-ea"/>
                <a:cs typeface="+mn-cs"/>
              </a:rPr>
              <a:t>qonoS</a:t>
            </a:r>
            <a:r>
              <a:rPr lang="de-DE" sz="2000" dirty="0" smtClean="0">
                <a:latin typeface="+mn-lt"/>
                <a:ea typeface="+mn-ea"/>
                <a:cs typeface="+mn-cs"/>
              </a:rPr>
              <a:t> haben diese eine unrühmliche Rolle gespielt- ist ein bekannter Anblick. Auch eine Vielzahl von Schnitt- und Stichwaffen sind uns allen bekannt und ein tröstlicher Anblick auf den </a:t>
            </a:r>
            <a:r>
              <a:rPr lang="de-DE" sz="2000" dirty="0" err="1" smtClean="0">
                <a:latin typeface="+mn-lt"/>
                <a:ea typeface="+mn-ea"/>
                <a:cs typeface="+mn-cs"/>
              </a:rPr>
              <a:t>Strassen</a:t>
            </a:r>
            <a:r>
              <a:rPr lang="de-DE" sz="1575" dirty="0" smtClean="0">
                <a:latin typeface="+mn-lt"/>
                <a:ea typeface="+mn-ea"/>
                <a:cs typeface="+mn-cs"/>
              </a:rPr>
              <a:t>. </a:t>
            </a:r>
            <a:endParaRPr lang="de-DE" sz="1575" dirty="0">
              <a:latin typeface="+mn-lt"/>
              <a:ea typeface="+mn-ea"/>
              <a:cs typeface="+mn-cs"/>
            </a:endParaRPr>
          </a:p>
        </p:txBody>
      </p:sp>
    </p:spTree>
    <p:extLst>
      <p:ext uri="{BB962C8B-B14F-4D97-AF65-F5344CB8AC3E}">
        <p14:creationId xmlns:p14="http://schemas.microsoft.com/office/powerpoint/2010/main" val="977511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6221" y="397935"/>
            <a:ext cx="4954513" cy="2786913"/>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57" y="3397405"/>
            <a:ext cx="4997138" cy="2810890"/>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346" y="6420852"/>
            <a:ext cx="5354053" cy="3011655"/>
          </a:xfrm>
          <a:prstGeom prst="rect">
            <a:avLst/>
          </a:prstGeom>
        </p:spPr>
      </p:pic>
    </p:spTree>
    <p:extLst>
      <p:ext uri="{BB962C8B-B14F-4D97-AF65-F5344CB8AC3E}">
        <p14:creationId xmlns:p14="http://schemas.microsoft.com/office/powerpoint/2010/main" val="871022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5700" y="226310"/>
            <a:ext cx="2569848" cy="4568618"/>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6812" y="242779"/>
            <a:ext cx="2560584" cy="4552149"/>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700" y="5017169"/>
            <a:ext cx="2578518" cy="4584031"/>
          </a:xfrm>
          <a:prstGeom prst="rect">
            <a:avLst/>
          </a:prstGeom>
        </p:spPr>
      </p:pic>
      <p:sp>
        <p:nvSpPr>
          <p:cNvPr id="8" name="Titel 1"/>
          <p:cNvSpPr txBox="1">
            <a:spLocks/>
          </p:cNvSpPr>
          <p:nvPr/>
        </p:nvSpPr>
        <p:spPr>
          <a:xfrm>
            <a:off x="3308683" y="5474369"/>
            <a:ext cx="2911643" cy="3958389"/>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400" dirty="0" smtClean="0">
                <a:latin typeface="+mn-lt"/>
                <a:ea typeface="+mn-ea"/>
                <a:cs typeface="+mn-cs"/>
              </a:rPr>
              <a:t>Ein neuer Trend- Riesen-Hämmer! </a:t>
            </a:r>
          </a:p>
          <a:p>
            <a:pPr algn="just"/>
            <a:endParaRPr lang="de-DE" sz="1400" dirty="0">
              <a:latin typeface="+mn-lt"/>
              <a:ea typeface="+mn-ea"/>
              <a:cs typeface="+mn-cs"/>
            </a:endParaRPr>
          </a:p>
          <a:p>
            <a:pPr algn="just"/>
            <a:r>
              <a:rPr lang="de-DE" sz="1400" dirty="0" smtClean="0">
                <a:latin typeface="+mn-lt"/>
                <a:ea typeface="+mn-ea"/>
                <a:cs typeface="+mn-cs"/>
              </a:rPr>
              <a:t>Immer mehr Mädchen schmücken sich mit diesem ungewöhnlichen</a:t>
            </a:r>
            <a:r>
              <a:rPr lang="de-DE" sz="1400" dirty="0">
                <a:latin typeface="+mn-lt"/>
                <a:ea typeface="+mn-ea"/>
                <a:cs typeface="+mn-cs"/>
              </a:rPr>
              <a:t> </a:t>
            </a:r>
            <a:r>
              <a:rPr lang="de-DE" sz="1400" dirty="0" smtClean="0">
                <a:latin typeface="+mn-lt"/>
                <a:ea typeface="+mn-ea"/>
                <a:cs typeface="+mn-cs"/>
              </a:rPr>
              <a:t>und sehr maskulinem Arbeitsgerät- was sie </a:t>
            </a:r>
            <a:r>
              <a:rPr lang="de-DE" sz="1400" dirty="0" err="1" smtClean="0">
                <a:latin typeface="+mn-lt"/>
                <a:ea typeface="+mn-ea"/>
                <a:cs typeface="+mn-cs"/>
              </a:rPr>
              <a:t>aussergewöhnlich</a:t>
            </a:r>
            <a:r>
              <a:rPr lang="de-DE" sz="1400" dirty="0">
                <a:latin typeface="+mn-lt"/>
                <a:ea typeface="+mn-ea"/>
                <a:cs typeface="+mn-cs"/>
              </a:rPr>
              <a:t> </a:t>
            </a:r>
            <a:r>
              <a:rPr lang="de-DE" sz="1400" dirty="0" smtClean="0">
                <a:latin typeface="+mn-lt"/>
                <a:ea typeface="+mn-ea"/>
                <a:cs typeface="+mn-cs"/>
              </a:rPr>
              <a:t>macht! Ein durchschlagendes Argument in den Händen hübscher Damen- das erfreut das Herz des Modedesigners und lässt zu hoffen, dass wir auf lange Sicht kein eintöniges </a:t>
            </a:r>
            <a:r>
              <a:rPr lang="de-DE" sz="1400" dirty="0" err="1" smtClean="0">
                <a:latin typeface="+mn-lt"/>
                <a:ea typeface="+mn-ea"/>
                <a:cs typeface="+mn-cs"/>
              </a:rPr>
              <a:t>Strassenbild</a:t>
            </a:r>
            <a:r>
              <a:rPr lang="de-DE" sz="1400" dirty="0" smtClean="0">
                <a:latin typeface="+mn-lt"/>
                <a:ea typeface="+mn-ea"/>
                <a:cs typeface="+mn-cs"/>
              </a:rPr>
              <a:t> haben werden. Auch wenn es den einen oder anderen platt geklopften Passanten geben wird. Und das es ihnen Freude bereitet damit durch die </a:t>
            </a:r>
            <a:r>
              <a:rPr lang="de-DE" sz="1400" dirty="0" err="1" smtClean="0">
                <a:latin typeface="+mn-lt"/>
                <a:ea typeface="+mn-ea"/>
                <a:cs typeface="+mn-cs"/>
              </a:rPr>
              <a:t>Strassen</a:t>
            </a:r>
            <a:r>
              <a:rPr lang="de-DE" sz="1400" dirty="0" smtClean="0">
                <a:latin typeface="+mn-lt"/>
                <a:ea typeface="+mn-ea"/>
                <a:cs typeface="+mn-cs"/>
              </a:rPr>
              <a:t> zu ziehen ist offensichtlich! </a:t>
            </a:r>
            <a:endParaRPr lang="de-DE" sz="1400" dirty="0">
              <a:latin typeface="+mn-lt"/>
              <a:ea typeface="+mn-ea"/>
              <a:cs typeface="+mn-cs"/>
            </a:endParaRPr>
          </a:p>
        </p:txBody>
      </p:sp>
    </p:spTree>
    <p:extLst>
      <p:ext uri="{BB962C8B-B14F-4D97-AF65-F5344CB8AC3E}">
        <p14:creationId xmlns:p14="http://schemas.microsoft.com/office/powerpoint/2010/main" val="260106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2" r="263" b="10398"/>
          <a:stretch/>
        </p:blipFill>
        <p:spPr>
          <a:xfrm>
            <a:off x="1" y="0"/>
            <a:ext cx="6840000" cy="9900000"/>
          </a:xfrm>
          <a:prstGeom prst="rect">
            <a:avLst/>
          </a:prstGeom>
        </p:spPr>
      </p:pic>
      <p:sp>
        <p:nvSpPr>
          <p:cNvPr id="5" name="Textfeld 4"/>
          <p:cNvSpPr txBox="1"/>
          <p:nvPr/>
        </p:nvSpPr>
        <p:spPr>
          <a:xfrm>
            <a:off x="1155031" y="673768"/>
            <a:ext cx="4872790" cy="1569660"/>
          </a:xfrm>
          <a:prstGeom prst="rect">
            <a:avLst/>
          </a:prstGeom>
          <a:noFill/>
        </p:spPr>
        <p:txBody>
          <a:bodyPr wrap="square" rtlCol="0">
            <a:spAutoFit/>
          </a:bodyPr>
          <a:lstStyle/>
          <a:p>
            <a:pPr algn="ctr"/>
            <a:r>
              <a:rPr lang="de-DE" sz="4800" b="1" dirty="0" smtClean="0">
                <a:solidFill>
                  <a:schemeClr val="accent2">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BIG HAMMERS</a:t>
            </a:r>
          </a:p>
          <a:p>
            <a:pPr algn="ctr"/>
            <a:r>
              <a:rPr lang="de-DE" sz="4800" b="1" dirty="0" smtClean="0">
                <a:solidFill>
                  <a:schemeClr val="accent2">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FOR FUN</a:t>
            </a:r>
            <a:endParaRPr lang="de-DE" sz="4800" b="1" dirty="0">
              <a:solidFill>
                <a:schemeClr val="accent2">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 name="Textfeld 5"/>
          <p:cNvSpPr txBox="1"/>
          <p:nvPr/>
        </p:nvSpPr>
        <p:spPr>
          <a:xfrm>
            <a:off x="2601853" y="9192126"/>
            <a:ext cx="3936912" cy="369332"/>
          </a:xfrm>
          <a:prstGeom prst="rect">
            <a:avLst/>
          </a:prstGeom>
          <a:noFill/>
        </p:spPr>
        <p:txBody>
          <a:bodyPr wrap="none" rtlCol="0">
            <a:spAutoFit/>
          </a:bodyPr>
          <a:lstStyle/>
          <a:p>
            <a:r>
              <a:rPr lang="de-DE" dirty="0" smtClean="0">
                <a:solidFill>
                  <a:schemeClr val="bg1"/>
                </a:solidFill>
              </a:rPr>
              <a:t>Hammer </a:t>
            </a:r>
            <a:r>
              <a:rPr lang="de-DE" dirty="0" err="1" smtClean="0">
                <a:solidFill>
                  <a:schemeClr val="bg1"/>
                </a:solidFill>
              </a:rPr>
              <a:t>your</a:t>
            </a:r>
            <a:r>
              <a:rPr lang="de-DE" dirty="0" smtClean="0">
                <a:solidFill>
                  <a:schemeClr val="bg1"/>
                </a:solidFill>
              </a:rPr>
              <a:t> </a:t>
            </a:r>
            <a:r>
              <a:rPr lang="de-DE" dirty="0" err="1" smtClean="0">
                <a:solidFill>
                  <a:schemeClr val="bg1"/>
                </a:solidFill>
              </a:rPr>
              <a:t>life</a:t>
            </a:r>
            <a:r>
              <a:rPr lang="de-DE" dirty="0">
                <a:solidFill>
                  <a:schemeClr val="bg1"/>
                </a:solidFill>
              </a:rPr>
              <a:t> </a:t>
            </a:r>
            <a:r>
              <a:rPr lang="de-DE" dirty="0" err="1" smtClean="0">
                <a:solidFill>
                  <a:schemeClr val="bg1"/>
                </a:solidFill>
              </a:rPr>
              <a:t>the</a:t>
            </a:r>
            <a:r>
              <a:rPr lang="de-DE" dirty="0" smtClean="0">
                <a:solidFill>
                  <a:schemeClr val="bg1"/>
                </a:solidFill>
              </a:rPr>
              <a:t> </a:t>
            </a:r>
            <a:r>
              <a:rPr lang="de-DE" dirty="0" err="1" smtClean="0">
                <a:solidFill>
                  <a:schemeClr val="bg1"/>
                </a:solidFill>
              </a:rPr>
              <a:t>way</a:t>
            </a:r>
            <a:r>
              <a:rPr lang="de-DE" dirty="0" smtClean="0">
                <a:solidFill>
                  <a:schemeClr val="bg1"/>
                </a:solidFill>
              </a:rPr>
              <a:t> </a:t>
            </a:r>
            <a:r>
              <a:rPr lang="de-DE" dirty="0" err="1" smtClean="0">
                <a:solidFill>
                  <a:schemeClr val="bg1"/>
                </a:solidFill>
              </a:rPr>
              <a:t>it</a:t>
            </a:r>
            <a:r>
              <a:rPr lang="de-DE" dirty="0" smtClean="0">
                <a:solidFill>
                  <a:schemeClr val="bg1"/>
                </a:solidFill>
              </a:rPr>
              <a:t> </a:t>
            </a:r>
            <a:r>
              <a:rPr lang="de-DE" dirty="0" err="1" smtClean="0">
                <a:solidFill>
                  <a:schemeClr val="bg1"/>
                </a:solidFill>
              </a:rPr>
              <a:t>it</a:t>
            </a:r>
            <a:r>
              <a:rPr lang="de-DE" dirty="0" smtClean="0">
                <a:solidFill>
                  <a:schemeClr val="bg1"/>
                </a:solidFill>
              </a:rPr>
              <a:t> </a:t>
            </a:r>
            <a:r>
              <a:rPr lang="de-DE" dirty="0" err="1" smtClean="0">
                <a:solidFill>
                  <a:schemeClr val="bg1"/>
                </a:solidFill>
              </a:rPr>
              <a:t>suits</a:t>
            </a:r>
            <a:r>
              <a:rPr lang="de-DE" dirty="0" smtClean="0">
                <a:solidFill>
                  <a:schemeClr val="bg1"/>
                </a:solidFill>
              </a:rPr>
              <a:t> </a:t>
            </a:r>
            <a:r>
              <a:rPr lang="de-DE" dirty="0" err="1" smtClean="0">
                <a:solidFill>
                  <a:schemeClr val="bg1"/>
                </a:solidFill>
              </a:rPr>
              <a:t>you</a:t>
            </a:r>
            <a:r>
              <a:rPr lang="de-DE" dirty="0" smtClean="0">
                <a:solidFill>
                  <a:schemeClr val="bg1"/>
                </a:solidFill>
              </a:rPr>
              <a:t>!</a:t>
            </a:r>
            <a:endParaRPr lang="de-DE" dirty="0">
              <a:solidFill>
                <a:schemeClr val="bg1"/>
              </a:solidFill>
            </a:endParaRPr>
          </a:p>
        </p:txBody>
      </p:sp>
    </p:spTree>
    <p:extLst>
      <p:ext uri="{BB962C8B-B14F-4D97-AF65-F5344CB8AC3E}">
        <p14:creationId xmlns:p14="http://schemas.microsoft.com/office/powerpoint/2010/main" val="3744950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539" y="247409"/>
            <a:ext cx="5171323" cy="1132954"/>
          </a:xfrm>
        </p:spPr>
        <p:txBody>
          <a:bodyPr/>
          <a:lstStyle/>
          <a:p>
            <a:r>
              <a:rPr lang="de-DE" sz="2800" b="1" dirty="0">
                <a:latin typeface="Arial Unicode MS" panose="020B0604020202020204" pitchFamily="34" charset="-128"/>
                <a:ea typeface="Arial Unicode MS" panose="020B0604020202020204" pitchFamily="34" charset="-128"/>
                <a:cs typeface="Arial Unicode MS" panose="020B0604020202020204" pitchFamily="34" charset="-128"/>
              </a:rPr>
              <a:t>Grenzenlos frei- </a:t>
            </a:r>
            <a:r>
              <a:rPr lang="de-DE" sz="2800" dirty="0">
                <a:latin typeface="Arial Unicode MS" panose="020B0604020202020204" pitchFamily="34" charset="-128"/>
                <a:ea typeface="Arial Unicode MS" panose="020B0604020202020204" pitchFamily="34" charset="-128"/>
                <a:cs typeface="Arial Unicode MS" panose="020B0604020202020204" pitchFamily="34" charset="-128"/>
              </a:rPr>
              <a:t/>
            </a:r>
            <a:br>
              <a:rPr lang="de-DE" sz="2800" dirty="0">
                <a:latin typeface="Arial Unicode MS" panose="020B0604020202020204" pitchFamily="34" charset="-128"/>
                <a:ea typeface="Arial Unicode MS" panose="020B0604020202020204" pitchFamily="34" charset="-128"/>
                <a:cs typeface="Arial Unicode MS" panose="020B0604020202020204" pitchFamily="34" charset="-128"/>
              </a:rPr>
            </a:br>
            <a:r>
              <a:rPr lang="de-DE" sz="2800" dirty="0">
                <a:latin typeface="Arial Unicode MS" panose="020B0604020202020204" pitchFamily="34" charset="-128"/>
                <a:ea typeface="Arial Unicode MS" panose="020B0604020202020204" pitchFamily="34" charset="-128"/>
                <a:cs typeface="Arial Unicode MS" panose="020B0604020202020204" pitchFamily="34" charset="-128"/>
              </a:rPr>
              <a:t>Fuchsschwanz ganz </a:t>
            </a:r>
            <a:r>
              <a:rPr lang="de-DE" sz="2800" dirty="0" err="1">
                <a:latin typeface="Arial Unicode MS" panose="020B0604020202020204" pitchFamily="34" charset="-128"/>
                <a:ea typeface="Arial Unicode MS" panose="020B0604020202020204" pitchFamily="34" charset="-128"/>
                <a:cs typeface="Arial Unicode MS" panose="020B0604020202020204" pitchFamily="34" charset="-128"/>
              </a:rPr>
              <a:t>gross</a:t>
            </a:r>
            <a:endParaRPr lang="de-DE"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Titel 1"/>
          <p:cNvSpPr txBox="1">
            <a:spLocks/>
          </p:cNvSpPr>
          <p:nvPr/>
        </p:nvSpPr>
        <p:spPr>
          <a:xfrm>
            <a:off x="494540" y="2057399"/>
            <a:ext cx="2850240" cy="3561347"/>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400" dirty="0" smtClean="0">
                <a:latin typeface="+mn-lt"/>
                <a:ea typeface="+mn-ea"/>
                <a:cs typeface="+mn-cs"/>
              </a:rPr>
              <a:t>Das Symbol der </a:t>
            </a:r>
            <a:r>
              <a:rPr lang="de-DE" sz="1400" dirty="0">
                <a:latin typeface="+mn-lt"/>
                <a:ea typeface="+mn-ea"/>
                <a:cs typeface="+mn-cs"/>
              </a:rPr>
              <a:t>W</a:t>
            </a:r>
            <a:r>
              <a:rPr lang="de-DE" sz="1400" dirty="0" smtClean="0">
                <a:latin typeface="+mn-lt"/>
                <a:ea typeface="+mn-ea"/>
                <a:cs typeface="+mn-cs"/>
              </a:rPr>
              <a:t>eisheit- je mehr Schwänze der Fuchs hat desto weiser ist er- und desto freier. Dieser Gedanke trieb die Modeschöpfer an und sie schufen diese einzigartige Kollektion. </a:t>
            </a:r>
          </a:p>
          <a:p>
            <a:pPr algn="just"/>
            <a:endParaRPr lang="de-DE" sz="1400" dirty="0" smtClean="0">
              <a:latin typeface="+mn-lt"/>
              <a:ea typeface="+mn-ea"/>
              <a:cs typeface="+mn-cs"/>
            </a:endParaRPr>
          </a:p>
          <a:p>
            <a:pPr algn="just"/>
            <a:r>
              <a:rPr lang="de-DE" sz="1400" dirty="0" smtClean="0">
                <a:latin typeface="+mn-lt"/>
                <a:ea typeface="+mn-ea"/>
                <a:cs typeface="+mn-cs"/>
              </a:rPr>
              <a:t>Fuchsschwanz für alle die frei sein wollen- der neue Stern am Himmel der sinnstiftenden Kleidung! </a:t>
            </a:r>
          </a:p>
          <a:p>
            <a:pPr algn="just"/>
            <a:endParaRPr lang="de-DE" sz="1400" dirty="0">
              <a:latin typeface="+mn-lt"/>
              <a:ea typeface="+mn-ea"/>
              <a:cs typeface="+mn-cs"/>
            </a:endParaRPr>
          </a:p>
          <a:p>
            <a:pPr algn="just"/>
            <a:r>
              <a:rPr lang="de-DE" sz="1400" dirty="0" smtClean="0">
                <a:latin typeface="+mn-lt"/>
                <a:ea typeface="+mn-ea"/>
                <a:cs typeface="+mn-cs"/>
              </a:rPr>
              <a:t>Ob im klassischen Look oder sternförmig- der Multifuchsschwanz ist der Hingucker! Flauschig und weich reizt er zum Anfassen- aber Vorsicht- der Fuchs ist bissig!</a:t>
            </a:r>
            <a:endParaRPr lang="de-DE" sz="1400" dirty="0">
              <a:latin typeface="+mn-lt"/>
              <a:ea typeface="+mn-ea"/>
              <a:cs typeface="+mn-cs"/>
            </a:endParaRP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375" y="6212558"/>
            <a:ext cx="5810361" cy="3268328"/>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7915" y="1267580"/>
            <a:ext cx="2598821" cy="4620125"/>
          </a:xfrm>
          <a:prstGeom prst="rect">
            <a:avLst/>
          </a:prstGeom>
        </p:spPr>
      </p:pic>
    </p:spTree>
    <p:extLst>
      <p:ext uri="{BB962C8B-B14F-4D97-AF65-F5344CB8AC3E}">
        <p14:creationId xmlns:p14="http://schemas.microsoft.com/office/powerpoint/2010/main" val="2434286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4854" y="527404"/>
            <a:ext cx="2949606" cy="5243743"/>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842" y="4204368"/>
            <a:ext cx="3017671" cy="5364748"/>
          </a:xfrm>
          <a:prstGeom prst="rect">
            <a:avLst/>
          </a:prstGeom>
        </p:spPr>
      </p:pic>
      <p:sp>
        <p:nvSpPr>
          <p:cNvPr id="6" name="Titel 1"/>
          <p:cNvSpPr txBox="1">
            <a:spLocks/>
          </p:cNvSpPr>
          <p:nvPr/>
        </p:nvSpPr>
        <p:spPr>
          <a:xfrm>
            <a:off x="3394776" y="527404"/>
            <a:ext cx="2644691" cy="3563100"/>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400" dirty="0" smtClean="0">
                <a:latin typeface="+mn-lt"/>
                <a:ea typeface="+mn-ea"/>
                <a:cs typeface="+mn-cs"/>
              </a:rPr>
              <a:t>Die beiden Models zeigen hier die Variante Natur und Silberfuchs- beide sind schön anzusehen aber auch sehr wehrhaft! </a:t>
            </a:r>
          </a:p>
          <a:p>
            <a:pPr algn="just"/>
            <a:endParaRPr lang="de-DE" sz="1400" dirty="0">
              <a:latin typeface="+mn-lt"/>
              <a:ea typeface="+mn-ea"/>
              <a:cs typeface="+mn-cs"/>
            </a:endParaRPr>
          </a:p>
          <a:p>
            <a:pPr algn="just"/>
            <a:r>
              <a:rPr lang="de-DE" sz="1400" dirty="0" smtClean="0">
                <a:latin typeface="+mn-lt"/>
                <a:ea typeface="+mn-ea"/>
                <a:cs typeface="+mn-cs"/>
              </a:rPr>
              <a:t>Besonders vorteilhaft ist der jugendlich kurze </a:t>
            </a:r>
            <a:r>
              <a:rPr lang="de-DE" sz="1400" dirty="0" err="1" smtClean="0">
                <a:latin typeface="+mn-lt"/>
                <a:ea typeface="+mn-ea"/>
                <a:cs typeface="+mn-cs"/>
              </a:rPr>
              <a:t>Karorock</a:t>
            </a:r>
            <a:r>
              <a:rPr lang="de-DE" sz="1400" dirty="0" smtClean="0">
                <a:latin typeface="+mn-lt"/>
                <a:ea typeface="+mn-ea"/>
                <a:cs typeface="+mn-cs"/>
              </a:rPr>
              <a:t> in Blau- schön kontrapunktiert durch die rosafarbenen </a:t>
            </a:r>
            <a:r>
              <a:rPr lang="de-DE" sz="1400" dirty="0" err="1" smtClean="0">
                <a:latin typeface="+mn-lt"/>
                <a:ea typeface="+mn-ea"/>
                <a:cs typeface="+mn-cs"/>
              </a:rPr>
              <a:t>Fuchsperrücke</a:t>
            </a:r>
            <a:r>
              <a:rPr lang="de-DE" sz="1400" dirty="0" smtClean="0">
                <a:latin typeface="+mn-lt"/>
                <a:ea typeface="+mn-ea"/>
                <a:cs typeface="+mn-cs"/>
              </a:rPr>
              <a:t>, diese Variation betont die Leichtigkeit und </a:t>
            </a:r>
            <a:r>
              <a:rPr lang="de-DE" sz="1400" dirty="0">
                <a:latin typeface="+mn-lt"/>
                <a:ea typeface="+mn-ea"/>
                <a:cs typeface="+mn-cs"/>
              </a:rPr>
              <a:t>U</a:t>
            </a:r>
            <a:r>
              <a:rPr lang="de-DE" sz="1400" dirty="0" smtClean="0">
                <a:latin typeface="+mn-lt"/>
                <a:ea typeface="+mn-ea"/>
                <a:cs typeface="+mn-cs"/>
              </a:rPr>
              <a:t>nbeschwertheit der Jugend</a:t>
            </a:r>
            <a:endParaRPr lang="de-DE" sz="1400" dirty="0">
              <a:latin typeface="+mn-lt"/>
              <a:ea typeface="+mn-ea"/>
              <a:cs typeface="+mn-cs"/>
            </a:endParaRPr>
          </a:p>
        </p:txBody>
      </p:sp>
      <p:sp>
        <p:nvSpPr>
          <p:cNvPr id="7" name="Titel 1"/>
          <p:cNvSpPr txBox="1">
            <a:spLocks/>
          </p:cNvSpPr>
          <p:nvPr/>
        </p:nvSpPr>
        <p:spPr>
          <a:xfrm>
            <a:off x="477311" y="5468372"/>
            <a:ext cx="2644691" cy="3563100"/>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400" dirty="0" smtClean="0">
                <a:latin typeface="+mn-lt"/>
                <a:ea typeface="+mn-ea"/>
                <a:cs typeface="+mn-cs"/>
              </a:rPr>
              <a:t>Der Eisfuchs wirkt durch die harmonisch abgestimmten Farben reifer und insgesamt weiser, das Outfit ist elegant und in den Farben harmonisch abgestimmt. Die monochromen Grundfarben werden durch die goldenen Applikationen aufgelockert- dennoch zeitlos und elegant in der Wirkung.</a:t>
            </a:r>
            <a:endParaRPr lang="de-DE" sz="1400" dirty="0">
              <a:latin typeface="+mn-lt"/>
              <a:ea typeface="+mn-ea"/>
              <a:cs typeface="+mn-cs"/>
            </a:endParaRPr>
          </a:p>
        </p:txBody>
      </p:sp>
    </p:spTree>
    <p:extLst>
      <p:ext uri="{BB962C8B-B14F-4D97-AF65-F5344CB8AC3E}">
        <p14:creationId xmlns:p14="http://schemas.microsoft.com/office/powerpoint/2010/main" val="2830056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t="-1" b="-6845"/>
          <a:stretch/>
        </p:blipFill>
        <p:spPr>
          <a:xfrm>
            <a:off x="0" y="0"/>
            <a:ext cx="6858000" cy="10584000"/>
          </a:xfrm>
          <a:prstGeom prst="rect">
            <a:avLst/>
          </a:prstGeom>
        </p:spPr>
      </p:pic>
      <p:sp>
        <p:nvSpPr>
          <p:cNvPr id="6" name="Textfeld 5"/>
          <p:cNvSpPr txBox="1"/>
          <p:nvPr/>
        </p:nvSpPr>
        <p:spPr>
          <a:xfrm>
            <a:off x="1353552" y="276725"/>
            <a:ext cx="4150895" cy="1200329"/>
          </a:xfrm>
          <a:prstGeom prst="rect">
            <a:avLst/>
          </a:prstGeom>
          <a:noFill/>
        </p:spPr>
        <p:txBody>
          <a:bodyPr wrap="square" rtlCol="0">
            <a:spAutoFit/>
          </a:bodyPr>
          <a:lstStyle/>
          <a:p>
            <a:r>
              <a:rPr lang="de-DE" sz="7200" b="1" dirty="0" smtClean="0">
                <a:latin typeface="Arial Unicode MS" panose="020B0604020202020204" pitchFamily="34" charset="-128"/>
                <a:ea typeface="Arial Unicode MS" panose="020B0604020202020204" pitchFamily="34" charset="-128"/>
                <a:cs typeface="Arial Unicode MS" panose="020B0604020202020204" pitchFamily="34" charset="-128"/>
              </a:rPr>
              <a:t>Haariges</a:t>
            </a:r>
            <a:endParaRPr lang="de-DE" sz="72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391229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6252"/>
            <a:ext cx="3254213" cy="5785268"/>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7126" y="3961063"/>
            <a:ext cx="3296653" cy="5860716"/>
          </a:xfrm>
          <a:prstGeom prst="rect">
            <a:avLst/>
          </a:prstGeom>
        </p:spPr>
      </p:pic>
      <p:sp>
        <p:nvSpPr>
          <p:cNvPr id="6" name="Titel 1"/>
          <p:cNvSpPr txBox="1">
            <a:spLocks/>
          </p:cNvSpPr>
          <p:nvPr/>
        </p:nvSpPr>
        <p:spPr>
          <a:xfrm>
            <a:off x="3563218" y="238646"/>
            <a:ext cx="2644691" cy="3563100"/>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400" dirty="0" smtClean="0">
                <a:latin typeface="+mn-lt"/>
                <a:ea typeface="+mn-ea"/>
                <a:cs typeface="+mn-cs"/>
              </a:rPr>
              <a:t>Obwohl Krieger gern schöne lange Bärte haben und stolz auf ihr Haar sind gibt es immer wieder Situationen, in denen bleibt selbst ihnen der Mund offen stehen. So war dies Jahr im Rahmen der Haarpflegeprodukte auch einiges für den echten Pelz geboten- und wir gut die Produkte aus dem Hause </a:t>
            </a:r>
            <a:r>
              <a:rPr lang="de-DE" sz="1400" dirty="0" err="1" smtClean="0">
                <a:latin typeface="+mn-lt"/>
                <a:ea typeface="+mn-ea"/>
                <a:cs typeface="+mn-cs"/>
              </a:rPr>
              <a:t>Suv</a:t>
            </a:r>
            <a:r>
              <a:rPr lang="de-DE" sz="1400" dirty="0" smtClean="0">
                <a:latin typeface="+mn-lt"/>
                <a:ea typeface="+mn-ea"/>
                <a:cs typeface="+mn-cs"/>
              </a:rPr>
              <a:t> sind wissen wir ja alle- das legendäre 3-Schlachten-tough ist ja hinlänglich bekannt und fehlt in keinem </a:t>
            </a:r>
            <a:r>
              <a:rPr lang="de-DE" sz="1400" dirty="0" err="1" smtClean="0">
                <a:latin typeface="+mn-lt"/>
                <a:ea typeface="+mn-ea"/>
                <a:cs typeface="+mn-cs"/>
              </a:rPr>
              <a:t>klingonischen</a:t>
            </a:r>
            <a:r>
              <a:rPr lang="de-DE" sz="1400" dirty="0" smtClean="0">
                <a:latin typeface="+mn-lt"/>
                <a:ea typeface="+mn-ea"/>
                <a:cs typeface="+mn-cs"/>
              </a:rPr>
              <a:t> Haushalt, der was auf sich hält. </a:t>
            </a:r>
            <a:endParaRPr lang="de-DE" sz="1400" dirty="0">
              <a:latin typeface="+mn-lt"/>
              <a:ea typeface="+mn-ea"/>
              <a:cs typeface="+mn-cs"/>
            </a:endParaRPr>
          </a:p>
        </p:txBody>
      </p:sp>
      <p:sp>
        <p:nvSpPr>
          <p:cNvPr id="7" name="Titel 1"/>
          <p:cNvSpPr txBox="1">
            <a:spLocks/>
          </p:cNvSpPr>
          <p:nvPr/>
        </p:nvSpPr>
        <p:spPr>
          <a:xfrm>
            <a:off x="507198" y="6042110"/>
            <a:ext cx="2644691" cy="3563100"/>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400" dirty="0" smtClean="0">
                <a:latin typeface="+mn-lt"/>
                <a:ea typeface="+mn-ea"/>
                <a:cs typeface="+mn-cs"/>
              </a:rPr>
              <a:t>Mit der Pflegeserie </a:t>
            </a:r>
            <a:r>
              <a:rPr lang="de-DE" sz="1400" dirty="0" err="1" smtClean="0">
                <a:latin typeface="+mn-lt"/>
                <a:ea typeface="+mn-ea"/>
                <a:cs typeface="+mn-cs"/>
              </a:rPr>
              <a:t>longandshort</a:t>
            </a:r>
            <a:r>
              <a:rPr lang="de-DE" sz="1400" dirty="0" smtClean="0">
                <a:latin typeface="+mn-lt"/>
                <a:ea typeface="+mn-ea"/>
                <a:cs typeface="+mn-cs"/>
              </a:rPr>
              <a:t>, die sich besonders an ganzkörperbehaarte Wesen richtet, schaffen sie die Brücke hin zu einer bunteren und wesentlich geruchsfreieren Gesellschaft auf </a:t>
            </a:r>
            <a:r>
              <a:rPr lang="de-DE" sz="1400" dirty="0" err="1" smtClean="0">
                <a:latin typeface="+mn-lt"/>
                <a:ea typeface="+mn-ea"/>
                <a:cs typeface="+mn-cs"/>
              </a:rPr>
              <a:t>qonoS</a:t>
            </a:r>
            <a:r>
              <a:rPr lang="de-DE" sz="1400" dirty="0" smtClean="0">
                <a:latin typeface="+mn-lt"/>
                <a:ea typeface="+mn-ea"/>
                <a:cs typeface="+mn-cs"/>
              </a:rPr>
              <a:t>. Auch wenn einige der Benutzer an </a:t>
            </a:r>
            <a:r>
              <a:rPr lang="de-DE" sz="1400" dirty="0" err="1" smtClean="0">
                <a:latin typeface="+mn-lt"/>
                <a:ea typeface="+mn-ea"/>
                <a:cs typeface="+mn-cs"/>
              </a:rPr>
              <a:t>Tribbels</a:t>
            </a:r>
            <a:r>
              <a:rPr lang="de-DE" sz="1400" dirty="0" smtClean="0">
                <a:latin typeface="+mn-lt"/>
                <a:ea typeface="+mn-ea"/>
                <a:cs typeface="+mn-cs"/>
              </a:rPr>
              <a:t> erinnern, was wohl der Grund für den erschrockenen Krieger sein wird. Obwohl- erschrocken darf man ja nicht zu laut sagen, oder?  </a:t>
            </a:r>
            <a:endParaRPr lang="de-DE" sz="1400" dirty="0">
              <a:latin typeface="+mn-lt"/>
              <a:ea typeface="+mn-ea"/>
              <a:cs typeface="+mn-cs"/>
            </a:endParaRPr>
          </a:p>
        </p:txBody>
      </p:sp>
    </p:spTree>
    <p:extLst>
      <p:ext uri="{BB962C8B-B14F-4D97-AF65-F5344CB8AC3E}">
        <p14:creationId xmlns:p14="http://schemas.microsoft.com/office/powerpoint/2010/main" val="1627652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60887" y="374901"/>
            <a:ext cx="3125626" cy="5556668"/>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44" y="6196263"/>
            <a:ext cx="6288059" cy="3537033"/>
          </a:xfrm>
          <a:prstGeom prst="rect">
            <a:avLst/>
          </a:prstGeom>
        </p:spPr>
      </p:pic>
      <p:sp>
        <p:nvSpPr>
          <p:cNvPr id="6" name="Titel 1"/>
          <p:cNvSpPr txBox="1">
            <a:spLocks/>
          </p:cNvSpPr>
          <p:nvPr/>
        </p:nvSpPr>
        <p:spPr>
          <a:xfrm>
            <a:off x="375235" y="1766888"/>
            <a:ext cx="2644691" cy="3948111"/>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400" dirty="0" smtClean="0">
                <a:latin typeface="+mn-lt"/>
                <a:ea typeface="+mn-ea"/>
                <a:cs typeface="+mn-cs"/>
              </a:rPr>
              <a:t>Das Comeback der Rüstung- lang war sie </a:t>
            </a:r>
            <a:r>
              <a:rPr lang="de-DE" sz="1400" dirty="0" err="1" smtClean="0">
                <a:latin typeface="+mn-lt"/>
                <a:ea typeface="+mn-ea"/>
                <a:cs typeface="+mn-cs"/>
              </a:rPr>
              <a:t>ausser</a:t>
            </a:r>
            <a:r>
              <a:rPr lang="de-DE" sz="1400" dirty="0" smtClean="0">
                <a:latin typeface="+mn-lt"/>
                <a:ea typeface="+mn-ea"/>
                <a:cs typeface="+mn-cs"/>
              </a:rPr>
              <a:t> Mode gekommen, doch nun ist sie in vielen Formen wieder auf dem Vormarsch- manchmal in grellbunt- manchmal </a:t>
            </a:r>
            <a:r>
              <a:rPr lang="de-DE" sz="1400" dirty="0" err="1" smtClean="0">
                <a:latin typeface="+mn-lt"/>
                <a:ea typeface="+mn-ea"/>
                <a:cs typeface="+mn-cs"/>
              </a:rPr>
              <a:t>einseiteg</a:t>
            </a:r>
            <a:r>
              <a:rPr lang="de-DE" sz="1400" dirty="0" smtClean="0">
                <a:latin typeface="+mn-lt"/>
                <a:ea typeface="+mn-ea"/>
                <a:cs typeface="+mn-cs"/>
              </a:rPr>
              <a:t> gefärbt, aber immer </a:t>
            </a:r>
            <a:r>
              <a:rPr lang="de-DE" sz="1400" dirty="0" err="1" smtClean="0">
                <a:latin typeface="+mn-lt"/>
                <a:ea typeface="+mn-ea"/>
                <a:cs typeface="+mn-cs"/>
              </a:rPr>
              <a:t>riesengross</a:t>
            </a:r>
            <a:r>
              <a:rPr lang="de-DE" sz="1400" dirty="0" smtClean="0">
                <a:latin typeface="+mn-lt"/>
                <a:ea typeface="+mn-ea"/>
                <a:cs typeface="+mn-cs"/>
              </a:rPr>
              <a:t> und auffällig. Früher sagte eine solche Montur: triff mich ich bin ein extra </a:t>
            </a:r>
            <a:r>
              <a:rPr lang="de-DE" sz="1400" dirty="0" err="1" smtClean="0">
                <a:latin typeface="+mn-lt"/>
                <a:ea typeface="+mn-ea"/>
                <a:cs typeface="+mn-cs"/>
              </a:rPr>
              <a:t>grosses</a:t>
            </a:r>
            <a:r>
              <a:rPr lang="de-DE" sz="1400" dirty="0" smtClean="0">
                <a:latin typeface="+mn-lt"/>
                <a:ea typeface="+mn-ea"/>
                <a:cs typeface="+mn-cs"/>
              </a:rPr>
              <a:t> Ziel! Heute ist es ein Statement das sagt- ich bin so gut dass ich mir leisten kann eine hinderliche grellbunte Montur zu tragen mit der ich auffalle wie ein lachender </a:t>
            </a:r>
            <a:r>
              <a:rPr lang="de-DE" sz="1400" dirty="0" err="1" smtClean="0">
                <a:latin typeface="+mn-lt"/>
                <a:ea typeface="+mn-ea"/>
                <a:cs typeface="+mn-cs"/>
              </a:rPr>
              <a:t>Romulaner</a:t>
            </a:r>
            <a:r>
              <a:rPr lang="de-DE" sz="1400" dirty="0" smtClean="0">
                <a:latin typeface="+mn-lt"/>
                <a:ea typeface="+mn-ea"/>
                <a:cs typeface="+mn-cs"/>
              </a:rPr>
              <a:t> auf einer </a:t>
            </a:r>
            <a:r>
              <a:rPr lang="de-DE" sz="1400" dirty="0" err="1" smtClean="0">
                <a:latin typeface="+mn-lt"/>
                <a:ea typeface="+mn-ea"/>
                <a:cs typeface="+mn-cs"/>
              </a:rPr>
              <a:t>Vulkanierversammlung</a:t>
            </a:r>
            <a:r>
              <a:rPr lang="de-DE" sz="1400" dirty="0" smtClean="0">
                <a:latin typeface="+mn-lt"/>
                <a:ea typeface="+mn-ea"/>
                <a:cs typeface="+mn-cs"/>
              </a:rPr>
              <a:t>.</a:t>
            </a:r>
          </a:p>
          <a:p>
            <a:pPr algn="just"/>
            <a:endParaRPr lang="de-DE" sz="1400" dirty="0">
              <a:latin typeface="+mn-lt"/>
              <a:ea typeface="+mn-ea"/>
              <a:cs typeface="+mn-cs"/>
            </a:endParaRPr>
          </a:p>
          <a:p>
            <a:pPr algn="just"/>
            <a:r>
              <a:rPr lang="de-DE" sz="1400" dirty="0" smtClean="0">
                <a:latin typeface="+mn-lt"/>
                <a:ea typeface="+mn-ea"/>
                <a:cs typeface="+mn-cs"/>
              </a:rPr>
              <a:t>Aber eindrucksvoll sind die Dinger. Wirklich.</a:t>
            </a:r>
            <a:endParaRPr lang="de-DE" sz="1400" dirty="0">
              <a:latin typeface="+mn-lt"/>
              <a:ea typeface="+mn-ea"/>
              <a:cs typeface="+mn-cs"/>
            </a:endParaRPr>
          </a:p>
        </p:txBody>
      </p:sp>
      <p:sp>
        <p:nvSpPr>
          <p:cNvPr id="7" name="Rechteck 6"/>
          <p:cNvSpPr/>
          <p:nvPr/>
        </p:nvSpPr>
        <p:spPr>
          <a:xfrm>
            <a:off x="375235" y="556760"/>
            <a:ext cx="3429000" cy="646331"/>
          </a:xfrm>
          <a:prstGeom prst="rect">
            <a:avLst/>
          </a:prstGeom>
        </p:spPr>
        <p:txBody>
          <a:bodyPr>
            <a:spAutoFit/>
          </a:bodyPr>
          <a:lstStyle/>
          <a:p>
            <a:r>
              <a:rPr lang="de-DE" b="1" dirty="0" err="1" smtClean="0">
                <a:latin typeface="Arial Unicode MS" panose="020B0604020202020204" pitchFamily="34" charset="-128"/>
                <a:ea typeface="Arial Unicode MS" panose="020B0604020202020204" pitchFamily="34" charset="-128"/>
                <a:cs typeface="Arial Unicode MS" panose="020B0604020202020204" pitchFamily="34" charset="-128"/>
              </a:rPr>
              <a:t>It</a:t>
            </a:r>
            <a:r>
              <a:rPr lang="de-DE" b="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de-DE" b="1" dirty="0" err="1" smtClean="0">
                <a:latin typeface="Arial Unicode MS" panose="020B0604020202020204" pitchFamily="34" charset="-128"/>
                <a:ea typeface="Arial Unicode MS" panose="020B0604020202020204" pitchFamily="34" charset="-128"/>
                <a:cs typeface="Arial Unicode MS" panose="020B0604020202020204" pitchFamily="34" charset="-128"/>
              </a:rPr>
              <a:t>suits</a:t>
            </a:r>
            <a:r>
              <a:rPr lang="de-DE" b="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de-DE" b="1" dirty="0" err="1" smtClean="0">
                <a:latin typeface="Arial Unicode MS" panose="020B0604020202020204" pitchFamily="34" charset="-128"/>
                <a:ea typeface="Arial Unicode MS" panose="020B0604020202020204" pitchFamily="34" charset="-128"/>
                <a:cs typeface="Arial Unicode MS" panose="020B0604020202020204" pitchFamily="34" charset="-128"/>
              </a:rPr>
              <a:t>you</a:t>
            </a:r>
            <a:r>
              <a:rPr lang="de-DE" b="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de-DE" b="1" dirty="0" err="1" smtClean="0">
                <a:latin typeface="Arial Unicode MS" panose="020B0604020202020204" pitchFamily="34" charset="-128"/>
                <a:ea typeface="Arial Unicode MS" panose="020B0604020202020204" pitchFamily="34" charset="-128"/>
                <a:cs typeface="Arial Unicode MS" panose="020B0604020202020204" pitchFamily="34" charset="-128"/>
              </a:rPr>
              <a:t>fine</a:t>
            </a:r>
            <a:endParaRPr lang="de-DE" b="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de-DE" dirty="0" smtClean="0">
                <a:latin typeface="Arial Unicode MS" panose="020B0604020202020204" pitchFamily="34" charset="-128"/>
                <a:ea typeface="Arial Unicode MS" panose="020B0604020202020204" pitchFamily="34" charset="-128"/>
                <a:cs typeface="Arial Unicode MS" panose="020B0604020202020204" pitchFamily="34" charset="-128"/>
              </a:rPr>
              <a:t>Modern </a:t>
            </a:r>
            <a:r>
              <a:rPr lang="de-DE" dirty="0" err="1" smtClean="0">
                <a:latin typeface="Arial Unicode MS" panose="020B0604020202020204" pitchFamily="34" charset="-128"/>
                <a:ea typeface="Arial Unicode MS" panose="020B0604020202020204" pitchFamily="34" charset="-128"/>
                <a:cs typeface="Arial Unicode MS" panose="020B0604020202020204" pitchFamily="34" charset="-128"/>
              </a:rPr>
              <a:t>armour</a:t>
            </a:r>
            <a:endParaRPr lang="de-D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57246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399661" y="342753"/>
            <a:ext cx="2504655" cy="776184"/>
          </a:xfrm>
        </p:spPr>
        <p:txBody>
          <a:bodyPr>
            <a:normAutofit/>
          </a:bodyPr>
          <a:lstStyle/>
          <a:p>
            <a:pPr algn="l"/>
            <a:r>
              <a:rPr lang="de-DE" sz="2000" b="1" dirty="0" smtClean="0">
                <a:latin typeface="Arial Unicode MS" panose="020B0604020202020204" pitchFamily="34" charset="-128"/>
                <a:ea typeface="Arial Unicode MS" panose="020B0604020202020204" pitchFamily="34" charset="-128"/>
                <a:cs typeface="Arial Unicode MS" panose="020B0604020202020204" pitchFamily="34" charset="-128"/>
              </a:rPr>
              <a:t>Unsere kreativen Modeschöpfer</a:t>
            </a:r>
            <a:endParaRPr lang="de-DE" sz="2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661" y="2092977"/>
            <a:ext cx="2350229" cy="417818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999" y="154338"/>
            <a:ext cx="2194503" cy="3637548"/>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8454" y="5202944"/>
            <a:ext cx="2261598" cy="4020618"/>
          </a:xfrm>
          <a:prstGeom prst="rect">
            <a:avLst/>
          </a:prstGeom>
        </p:spPr>
      </p:pic>
      <p:sp>
        <p:nvSpPr>
          <p:cNvPr id="7" name="Textfeld 6"/>
          <p:cNvSpPr txBox="1"/>
          <p:nvPr/>
        </p:nvSpPr>
        <p:spPr>
          <a:xfrm>
            <a:off x="399661" y="6360037"/>
            <a:ext cx="2504655" cy="1323439"/>
          </a:xfrm>
          <a:prstGeom prst="rect">
            <a:avLst/>
          </a:prstGeom>
          <a:noFill/>
        </p:spPr>
        <p:txBody>
          <a:bodyPr wrap="square" rtlCol="0">
            <a:spAutoFit/>
          </a:bodyPr>
          <a:lstStyle/>
          <a:p>
            <a:pPr algn="just"/>
            <a:r>
              <a:rPr lang="de-DE" sz="1600" dirty="0" smtClean="0"/>
              <a:t>Tewor: Wenn ich durch die Welten gehe kommen mir wahnsinnig viele kreative Ideen- ich kann das gar nicht alles umsetzten</a:t>
            </a:r>
            <a:endParaRPr lang="de-DE" sz="1600" dirty="0"/>
          </a:p>
        </p:txBody>
      </p:sp>
      <p:sp>
        <p:nvSpPr>
          <p:cNvPr id="8" name="Textfeld 7"/>
          <p:cNvSpPr txBox="1"/>
          <p:nvPr/>
        </p:nvSpPr>
        <p:spPr>
          <a:xfrm>
            <a:off x="3368454" y="3775489"/>
            <a:ext cx="2504655" cy="1077218"/>
          </a:xfrm>
          <a:prstGeom prst="rect">
            <a:avLst/>
          </a:prstGeom>
          <a:noFill/>
        </p:spPr>
        <p:txBody>
          <a:bodyPr wrap="square" rtlCol="0">
            <a:spAutoFit/>
          </a:bodyPr>
          <a:lstStyle/>
          <a:p>
            <a:pPr algn="just"/>
            <a:r>
              <a:rPr lang="de-DE" sz="1600" dirty="0" err="1" smtClean="0"/>
              <a:t>veSbe</a:t>
            </a:r>
            <a:r>
              <a:rPr lang="de-DE" sz="1600" dirty="0" smtClean="0"/>
              <a:t>‘: die Inspiration kommt bei jeder Gelegenheit- auch gern mit </a:t>
            </a:r>
            <a:r>
              <a:rPr lang="de-DE" sz="1600" dirty="0" err="1" smtClean="0"/>
              <a:t>Blutwein</a:t>
            </a:r>
            <a:endParaRPr lang="de-DE" sz="1600" dirty="0"/>
          </a:p>
        </p:txBody>
      </p:sp>
      <p:sp>
        <p:nvSpPr>
          <p:cNvPr id="9" name="Textfeld 8"/>
          <p:cNvSpPr txBox="1"/>
          <p:nvPr/>
        </p:nvSpPr>
        <p:spPr>
          <a:xfrm>
            <a:off x="631730" y="8146344"/>
            <a:ext cx="2504655" cy="1077218"/>
          </a:xfrm>
          <a:prstGeom prst="rect">
            <a:avLst/>
          </a:prstGeom>
          <a:noFill/>
        </p:spPr>
        <p:txBody>
          <a:bodyPr wrap="square" rtlCol="0">
            <a:spAutoFit/>
          </a:bodyPr>
          <a:lstStyle/>
          <a:p>
            <a:pPr algn="just"/>
            <a:r>
              <a:rPr lang="de-DE" sz="1600" dirty="0" err="1" smtClean="0"/>
              <a:t>Taj‘IH</a:t>
            </a:r>
            <a:r>
              <a:rPr lang="de-DE" sz="1600" dirty="0" smtClean="0"/>
              <a:t>: Deshalb erobern wir neue Kulturen- um der Kultur willen- und wegen des </a:t>
            </a:r>
            <a:r>
              <a:rPr lang="de-DE" sz="1600" dirty="0"/>
              <a:t>G</a:t>
            </a:r>
            <a:r>
              <a:rPr lang="de-DE" sz="1600" dirty="0" smtClean="0"/>
              <a:t>lamours!</a:t>
            </a:r>
            <a:endParaRPr lang="de-DE" sz="1600" dirty="0"/>
          </a:p>
        </p:txBody>
      </p:sp>
    </p:spTree>
    <p:extLst>
      <p:ext uri="{BB962C8B-B14F-4D97-AF65-F5344CB8AC3E}">
        <p14:creationId xmlns:p14="http://schemas.microsoft.com/office/powerpoint/2010/main" val="882648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015" y="4312656"/>
            <a:ext cx="2981574" cy="5300576"/>
          </a:xfr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8043" y="288757"/>
            <a:ext cx="2943977" cy="5233737"/>
          </a:xfrm>
          <a:prstGeom prst="rect">
            <a:avLst/>
          </a:prstGeom>
        </p:spPr>
      </p:pic>
      <p:sp>
        <p:nvSpPr>
          <p:cNvPr id="9" name="Titel 1"/>
          <p:cNvSpPr txBox="1">
            <a:spLocks/>
          </p:cNvSpPr>
          <p:nvPr/>
        </p:nvSpPr>
        <p:spPr>
          <a:xfrm>
            <a:off x="368092" y="288757"/>
            <a:ext cx="2683042" cy="4023899"/>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400" dirty="0" smtClean="0">
                <a:latin typeface="+mn-lt"/>
                <a:ea typeface="+mn-ea"/>
                <a:cs typeface="+mn-cs"/>
              </a:rPr>
              <a:t>Die meisten der Rüstungen sind kleine Einmann-Universen die ihrem Träger allen Komfort bieten, den man an einem Tag im Kampf gebrauchen kann. Von wohltuender Massage über Kühlung, Drinks, Snacks bis hin zu Medizin- und Betäubungsmitteln stellen diese Wunderwerke der Handwerkskunst alles zur Verfügung was man braucht. Einige verfügen über einen hocheffektiven Autopilot, der das Kämpfen autonom erledigt. Einfach zurücklehnen und </a:t>
            </a:r>
            <a:r>
              <a:rPr lang="de-DE" sz="1400" dirty="0" err="1" smtClean="0">
                <a:latin typeface="+mn-lt"/>
                <a:ea typeface="+mn-ea"/>
                <a:cs typeface="+mn-cs"/>
              </a:rPr>
              <a:t>geniessen</a:t>
            </a:r>
            <a:r>
              <a:rPr lang="de-DE" sz="1400" dirty="0" smtClean="0">
                <a:latin typeface="+mn-lt"/>
                <a:ea typeface="+mn-ea"/>
                <a:cs typeface="+mn-cs"/>
              </a:rPr>
              <a:t>. Naja für den der das braucht.</a:t>
            </a:r>
            <a:endParaRPr lang="de-DE" sz="1400" dirty="0">
              <a:latin typeface="+mn-lt"/>
              <a:ea typeface="+mn-ea"/>
              <a:cs typeface="+mn-cs"/>
            </a:endParaRPr>
          </a:p>
        </p:txBody>
      </p:sp>
      <p:sp>
        <p:nvSpPr>
          <p:cNvPr id="10" name="Titel 1"/>
          <p:cNvSpPr txBox="1">
            <a:spLocks/>
          </p:cNvSpPr>
          <p:nvPr/>
        </p:nvSpPr>
        <p:spPr>
          <a:xfrm>
            <a:off x="3588043" y="5847347"/>
            <a:ext cx="2683042" cy="4023899"/>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400" dirty="0" smtClean="0">
                <a:latin typeface="+mn-lt"/>
                <a:ea typeface="+mn-ea"/>
                <a:cs typeface="+mn-cs"/>
              </a:rPr>
              <a:t>Die meisten Krieger werden das kämpfen selber erledigen wollen- aber wenn man ins All muss ist das hier schon eine nützliche Sache. Insbesondere wenn sie mit eigenem Schwerkraftfeld ausgestattet ist, die die Raumkrankheit minimiert. In jedem Fall ist die </a:t>
            </a:r>
            <a:r>
              <a:rPr lang="de-DE" sz="1400" dirty="0">
                <a:latin typeface="+mn-lt"/>
                <a:ea typeface="+mn-ea"/>
                <a:cs typeface="+mn-cs"/>
              </a:rPr>
              <a:t>R</a:t>
            </a:r>
            <a:r>
              <a:rPr lang="de-DE" sz="1400" dirty="0" smtClean="0">
                <a:latin typeface="+mn-lt"/>
                <a:ea typeface="+mn-ea"/>
                <a:cs typeface="+mn-cs"/>
              </a:rPr>
              <a:t>üstung beruhigend- wie der Werkzeugkasten dem man mitnimmt damit man ihn nicht braucht. </a:t>
            </a:r>
            <a:endParaRPr lang="de-DE" sz="1400" dirty="0">
              <a:latin typeface="+mn-lt"/>
              <a:ea typeface="+mn-ea"/>
              <a:cs typeface="+mn-cs"/>
            </a:endParaRPr>
          </a:p>
        </p:txBody>
      </p:sp>
    </p:spTree>
    <p:extLst>
      <p:ext uri="{BB962C8B-B14F-4D97-AF65-F5344CB8AC3E}">
        <p14:creationId xmlns:p14="http://schemas.microsoft.com/office/powerpoint/2010/main" val="1598972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 t="-1707" r="6580" b="21062"/>
          <a:stretch/>
        </p:blipFill>
        <p:spPr>
          <a:xfrm>
            <a:off x="18000" y="-246000"/>
            <a:ext cx="6840000" cy="10152000"/>
          </a:xfrm>
        </p:spPr>
      </p:pic>
      <p:sp>
        <p:nvSpPr>
          <p:cNvPr id="5" name="Textfeld 4"/>
          <p:cNvSpPr txBox="1"/>
          <p:nvPr/>
        </p:nvSpPr>
        <p:spPr>
          <a:xfrm>
            <a:off x="1106905" y="950495"/>
            <a:ext cx="5053263" cy="923330"/>
          </a:xfrm>
          <a:prstGeom prst="rect">
            <a:avLst/>
          </a:prstGeom>
          <a:noFill/>
        </p:spPr>
        <p:txBody>
          <a:bodyPr wrap="square" rtlCol="0">
            <a:spAutoFit/>
          </a:bodyPr>
          <a:lstStyle/>
          <a:p>
            <a:r>
              <a:rPr lang="de-DE" sz="5400" dirty="0" err="1"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It</a:t>
            </a:r>
            <a:r>
              <a:rPr lang="de-DE" sz="5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5400" dirty="0" err="1"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suits</a:t>
            </a:r>
            <a:r>
              <a:rPr lang="de-DE" sz="5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5400" dirty="0" err="1"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you</a:t>
            </a:r>
            <a:r>
              <a:rPr lang="de-DE" sz="5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5400" dirty="0" err="1"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fine</a:t>
            </a:r>
            <a:endParaRPr lang="de-DE" sz="5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72955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47344" y="973797"/>
            <a:ext cx="2420792" cy="1200329"/>
          </a:xfrm>
          <a:prstGeom prst="rect">
            <a:avLst/>
          </a:prstGeom>
        </p:spPr>
        <p:txBody>
          <a:bodyPr wrap="square">
            <a:spAutoFit/>
          </a:bodyPr>
          <a:lstStyle/>
          <a:p>
            <a:pPr algn="ctr"/>
            <a:r>
              <a:rPr lang="de-DE" b="1" dirty="0" smtClean="0">
                <a:latin typeface="Arial Unicode MS" panose="020B0604020202020204" pitchFamily="34" charset="-128"/>
                <a:ea typeface="Arial Unicode MS" panose="020B0604020202020204" pitchFamily="34" charset="-128"/>
                <a:cs typeface="Arial Unicode MS" panose="020B0604020202020204" pitchFamily="34" charset="-128"/>
              </a:rPr>
              <a:t>The </a:t>
            </a:r>
            <a:r>
              <a:rPr lang="de-DE" b="1" dirty="0" err="1" smtClean="0">
                <a:latin typeface="Arial Unicode MS" panose="020B0604020202020204" pitchFamily="34" charset="-128"/>
                <a:ea typeface="Arial Unicode MS" panose="020B0604020202020204" pitchFamily="34" charset="-128"/>
                <a:cs typeface="Arial Unicode MS" panose="020B0604020202020204" pitchFamily="34" charset="-128"/>
              </a:rPr>
              <a:t>needful</a:t>
            </a:r>
            <a:r>
              <a:rPr lang="de-DE" b="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de-DE" b="1" dirty="0" err="1" smtClean="0">
                <a:latin typeface="Arial Unicode MS" panose="020B0604020202020204" pitchFamily="34" charset="-128"/>
                <a:ea typeface="Arial Unicode MS" panose="020B0604020202020204" pitchFamily="34" charset="-128"/>
                <a:cs typeface="Arial Unicode MS" panose="020B0604020202020204" pitchFamily="34" charset="-128"/>
              </a:rPr>
              <a:t>little</a:t>
            </a:r>
            <a:r>
              <a:rPr lang="de-DE" b="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de-DE" b="1" dirty="0" err="1" smtClean="0">
                <a:latin typeface="Arial Unicode MS" panose="020B0604020202020204" pitchFamily="34" charset="-128"/>
                <a:ea typeface="Arial Unicode MS" panose="020B0604020202020204" pitchFamily="34" charset="-128"/>
                <a:cs typeface="Arial Unicode MS" panose="020B0604020202020204" pitchFamily="34" charset="-128"/>
              </a:rPr>
              <a:t>things</a:t>
            </a:r>
            <a:endParaRPr lang="de-DE"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de-DE" dirty="0" smtClean="0">
                <a:latin typeface="Arial Unicode MS" panose="020B0604020202020204" pitchFamily="34" charset="-128"/>
                <a:ea typeface="Arial Unicode MS" panose="020B0604020202020204" pitchFamily="34" charset="-128"/>
                <a:cs typeface="Arial Unicode MS" panose="020B0604020202020204" pitchFamily="34" charset="-128"/>
              </a:rPr>
              <a:t>Dinge die man einfach haben muss!</a:t>
            </a:r>
            <a:endParaRPr lang="de-D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8611" y="1062755"/>
            <a:ext cx="2709361" cy="4816642"/>
          </a:xfrm>
          <a:prstGeom prst="rect">
            <a:avLst/>
          </a:prstGeom>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935" y="6208293"/>
            <a:ext cx="5497099" cy="3092118"/>
          </a:xfrm>
          <a:prstGeom prst="rect">
            <a:avLst/>
          </a:prstGeom>
        </p:spPr>
      </p:pic>
      <p:sp>
        <p:nvSpPr>
          <p:cNvPr id="8" name="Titel 1"/>
          <p:cNvSpPr txBox="1">
            <a:spLocks/>
          </p:cNvSpPr>
          <p:nvPr/>
        </p:nvSpPr>
        <p:spPr>
          <a:xfrm>
            <a:off x="416219" y="2398941"/>
            <a:ext cx="2683042" cy="4023899"/>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400" dirty="0" smtClean="0">
                <a:latin typeface="+mn-lt"/>
                <a:ea typeface="+mn-ea"/>
                <a:cs typeface="+mn-cs"/>
              </a:rPr>
              <a:t>Man geht durch die </a:t>
            </a:r>
            <a:r>
              <a:rPr lang="de-DE" sz="1400" dirty="0" err="1">
                <a:latin typeface="+mn-lt"/>
                <a:ea typeface="+mn-ea"/>
                <a:cs typeface="+mn-cs"/>
              </a:rPr>
              <a:t>S</a:t>
            </a:r>
            <a:r>
              <a:rPr lang="de-DE" sz="1400" dirty="0" err="1" smtClean="0">
                <a:latin typeface="+mn-lt"/>
                <a:ea typeface="+mn-ea"/>
                <a:cs typeface="+mn-cs"/>
              </a:rPr>
              <a:t>trassen</a:t>
            </a:r>
            <a:r>
              <a:rPr lang="de-DE" sz="1400" dirty="0" smtClean="0">
                <a:latin typeface="+mn-lt"/>
                <a:ea typeface="+mn-ea"/>
                <a:cs typeface="+mn-cs"/>
              </a:rPr>
              <a:t> durch die Mall, hört die Verkäufer ihr berühmtes </a:t>
            </a:r>
            <a:r>
              <a:rPr lang="de-DE" sz="1400" dirty="0" err="1" smtClean="0">
                <a:latin typeface="+mn-lt"/>
                <a:ea typeface="+mn-ea"/>
                <a:cs typeface="+mn-cs"/>
              </a:rPr>
              <a:t>Buy</a:t>
            </a:r>
            <a:r>
              <a:rPr lang="de-DE" sz="1400" dirty="0" smtClean="0">
                <a:latin typeface="+mn-lt"/>
                <a:ea typeface="+mn-ea"/>
                <a:cs typeface="+mn-cs"/>
              </a:rPr>
              <a:t> </a:t>
            </a:r>
            <a:r>
              <a:rPr lang="de-DE" sz="1400" dirty="0" err="1" smtClean="0">
                <a:latin typeface="+mn-lt"/>
                <a:ea typeface="+mn-ea"/>
                <a:cs typeface="+mn-cs"/>
              </a:rPr>
              <a:t>or</a:t>
            </a:r>
            <a:r>
              <a:rPr lang="de-DE" sz="1400" dirty="0" smtClean="0">
                <a:latin typeface="+mn-lt"/>
                <a:ea typeface="+mn-ea"/>
                <a:cs typeface="+mn-cs"/>
              </a:rPr>
              <a:t> </a:t>
            </a:r>
            <a:r>
              <a:rPr lang="de-DE" sz="1400" dirty="0">
                <a:latin typeface="+mn-lt"/>
                <a:ea typeface="+mn-ea"/>
                <a:cs typeface="+mn-cs"/>
              </a:rPr>
              <a:t>D</a:t>
            </a:r>
            <a:r>
              <a:rPr lang="de-DE" sz="1400" dirty="0" smtClean="0">
                <a:latin typeface="+mn-lt"/>
                <a:ea typeface="+mn-ea"/>
                <a:cs typeface="+mn-cs"/>
              </a:rPr>
              <a:t>ie herausschreien- und dann sind sie plötzlich da diese Dinge die man einfach haben muss. Hier sehen wir dieses niedliche Raumschiff als Stofftier, weich flauschig und sogar mit einem Shuttle zum Spielen </a:t>
            </a:r>
            <a:r>
              <a:rPr lang="de-DE" sz="1400" dirty="0" err="1" smtClean="0">
                <a:latin typeface="+mn-lt"/>
                <a:ea typeface="+mn-ea"/>
                <a:cs typeface="+mn-cs"/>
              </a:rPr>
              <a:t>wenns</a:t>
            </a:r>
            <a:r>
              <a:rPr lang="de-DE" sz="1400" dirty="0" smtClean="0">
                <a:latin typeface="+mn-lt"/>
                <a:ea typeface="+mn-ea"/>
                <a:cs typeface="+mn-cs"/>
              </a:rPr>
              <a:t> mal langweilig wird auf der Party. Auch wenn da noch anderes zum Spielen da wäre- wie die drehbaren Antriebsdüsen oder die aufklappbare Brücke. Das hier ist wieder so ein Must-</a:t>
            </a:r>
            <a:r>
              <a:rPr lang="de-DE" sz="1400" dirty="0" err="1" smtClean="0">
                <a:latin typeface="+mn-lt"/>
                <a:ea typeface="+mn-ea"/>
                <a:cs typeface="+mn-cs"/>
              </a:rPr>
              <a:t>Have</a:t>
            </a:r>
            <a:r>
              <a:rPr lang="de-DE" sz="1400" dirty="0" smtClean="0">
                <a:latin typeface="+mn-lt"/>
                <a:ea typeface="+mn-ea"/>
                <a:cs typeface="+mn-cs"/>
              </a:rPr>
              <a:t> das in keinem Haus fehlen darf. Unwiderstehlich.</a:t>
            </a:r>
            <a:endParaRPr lang="de-DE" sz="1400" dirty="0">
              <a:latin typeface="+mn-lt"/>
              <a:ea typeface="+mn-ea"/>
              <a:cs typeface="+mn-cs"/>
            </a:endParaRPr>
          </a:p>
        </p:txBody>
      </p:sp>
    </p:spTree>
    <p:extLst>
      <p:ext uri="{BB962C8B-B14F-4D97-AF65-F5344CB8AC3E}">
        <p14:creationId xmlns:p14="http://schemas.microsoft.com/office/powerpoint/2010/main" val="264906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298" y="373872"/>
            <a:ext cx="5915025" cy="3327201"/>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98" y="3896896"/>
            <a:ext cx="3122946" cy="5551904"/>
          </a:xfrm>
          <a:prstGeom prst="rect">
            <a:avLst/>
          </a:prstGeom>
        </p:spPr>
      </p:pic>
      <p:sp>
        <p:nvSpPr>
          <p:cNvPr id="6" name="Titel 1"/>
          <p:cNvSpPr txBox="1">
            <a:spLocks/>
          </p:cNvSpPr>
          <p:nvPr/>
        </p:nvSpPr>
        <p:spPr>
          <a:xfrm>
            <a:off x="3715502" y="3701073"/>
            <a:ext cx="2683042" cy="4023899"/>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400" dirty="0" smtClean="0">
                <a:latin typeface="+mn-lt"/>
                <a:ea typeface="+mn-ea"/>
                <a:cs typeface="+mn-cs"/>
              </a:rPr>
              <a:t>Manchmal kann ich nicht anders- dann muss ich mir einfach die Zukunft </a:t>
            </a:r>
            <a:r>
              <a:rPr lang="de-DE" sz="1400" dirty="0" err="1" smtClean="0">
                <a:latin typeface="+mn-lt"/>
                <a:ea typeface="+mn-ea"/>
                <a:cs typeface="+mn-cs"/>
              </a:rPr>
              <a:t>voeaussagen</a:t>
            </a:r>
            <a:r>
              <a:rPr lang="de-DE" sz="1400" dirty="0" smtClean="0">
                <a:latin typeface="+mn-lt"/>
                <a:ea typeface="+mn-ea"/>
                <a:cs typeface="+mn-cs"/>
              </a:rPr>
              <a:t> lassen- das geht nicht anders. Auch wenn man sich das nicht immer wünscht dass es auch wirklich passiert. So bekam dieser freundliche Föderationsoffizier </a:t>
            </a:r>
            <a:r>
              <a:rPr lang="de-DE" sz="1400" dirty="0" err="1" smtClean="0">
                <a:latin typeface="+mn-lt"/>
                <a:ea typeface="+mn-ea"/>
                <a:cs typeface="+mn-cs"/>
              </a:rPr>
              <a:t>grosses</a:t>
            </a:r>
            <a:r>
              <a:rPr lang="de-DE" sz="1400" dirty="0" smtClean="0">
                <a:latin typeface="+mn-lt"/>
                <a:ea typeface="+mn-ea"/>
                <a:cs typeface="+mn-cs"/>
              </a:rPr>
              <a:t> Hallo vorhergesagt, wenn er sich diesen Haarschnitt machen lässt- was auch geschah. Nur eben nicht so wie er sich das dachte, sondern in Form eines mächtigen Einlaufes durch die Vorgesetzten und das Verbot nie wieder nach </a:t>
            </a:r>
            <a:r>
              <a:rPr lang="de-DE" sz="1400" dirty="0" err="1" smtClean="0">
                <a:latin typeface="+mn-lt"/>
                <a:ea typeface="+mn-ea"/>
                <a:cs typeface="+mn-cs"/>
              </a:rPr>
              <a:t>qonoS</a:t>
            </a:r>
            <a:r>
              <a:rPr lang="de-DE" sz="1400" dirty="0" smtClean="0">
                <a:latin typeface="+mn-lt"/>
                <a:ea typeface="+mn-ea"/>
                <a:cs typeface="+mn-cs"/>
              </a:rPr>
              <a:t> zu gehen. Tja so ist das mit den Vorhersagen. Aber schön </a:t>
            </a:r>
            <a:r>
              <a:rPr lang="de-DE" sz="1400" dirty="0" err="1" smtClean="0">
                <a:latin typeface="+mn-lt"/>
                <a:ea typeface="+mn-ea"/>
                <a:cs typeface="+mn-cs"/>
              </a:rPr>
              <a:t>wars</a:t>
            </a:r>
            <a:r>
              <a:rPr lang="de-DE" sz="1400" dirty="0" smtClean="0">
                <a:latin typeface="+mn-lt"/>
                <a:ea typeface="+mn-ea"/>
                <a:cs typeface="+mn-cs"/>
              </a:rPr>
              <a:t> trotzdem…</a:t>
            </a:r>
            <a:endParaRPr lang="de-DE" sz="1400" dirty="0">
              <a:latin typeface="+mn-lt"/>
              <a:ea typeface="+mn-ea"/>
              <a:cs typeface="+mn-cs"/>
            </a:endParaRPr>
          </a:p>
        </p:txBody>
      </p:sp>
    </p:spTree>
    <p:extLst>
      <p:ext uri="{BB962C8B-B14F-4D97-AF65-F5344CB8AC3E}">
        <p14:creationId xmlns:p14="http://schemas.microsoft.com/office/powerpoint/2010/main" val="3949614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 b="18800"/>
          <a:stretch/>
        </p:blipFill>
        <p:spPr>
          <a:xfrm>
            <a:off x="0" y="0"/>
            <a:ext cx="6858000" cy="9900000"/>
          </a:xfrm>
        </p:spPr>
      </p:pic>
      <p:sp>
        <p:nvSpPr>
          <p:cNvPr id="5" name="Textfeld 4"/>
          <p:cNvSpPr txBox="1"/>
          <p:nvPr/>
        </p:nvSpPr>
        <p:spPr>
          <a:xfrm>
            <a:off x="471489" y="8626641"/>
            <a:ext cx="4894595" cy="707886"/>
          </a:xfrm>
          <a:prstGeom prst="rect">
            <a:avLst/>
          </a:prstGeom>
          <a:noFill/>
        </p:spPr>
        <p:txBody>
          <a:bodyPr wrap="square" rtlCol="0">
            <a:spAutoFit/>
          </a:bodyPr>
          <a:lstStyle/>
          <a:p>
            <a:r>
              <a:rPr lang="de-DE" sz="2000" dirty="0" smtClean="0">
                <a:solidFill>
                  <a:srgbClr val="00FFCC"/>
                </a:solidFill>
              </a:rPr>
              <a:t>Euer </a:t>
            </a:r>
            <a:r>
              <a:rPr lang="de-DE" sz="2000" dirty="0" err="1" smtClean="0">
                <a:solidFill>
                  <a:srgbClr val="00FFCC"/>
                </a:solidFill>
              </a:rPr>
              <a:t>voQ</a:t>
            </a:r>
            <a:r>
              <a:rPr lang="de-DE" sz="2000" dirty="0" smtClean="0">
                <a:solidFill>
                  <a:srgbClr val="00FFCC"/>
                </a:solidFill>
              </a:rPr>
              <a:t>- </a:t>
            </a:r>
            <a:r>
              <a:rPr lang="de-DE" sz="2000" dirty="0" err="1" smtClean="0">
                <a:solidFill>
                  <a:srgbClr val="00FFCC"/>
                </a:solidFill>
              </a:rPr>
              <a:t>Modeteam</a:t>
            </a:r>
            <a:r>
              <a:rPr lang="de-DE" sz="2000" dirty="0" smtClean="0">
                <a:solidFill>
                  <a:srgbClr val="00FFCC"/>
                </a:solidFill>
              </a:rPr>
              <a:t>: </a:t>
            </a:r>
            <a:r>
              <a:rPr lang="de-DE" sz="2000" dirty="0" err="1" smtClean="0">
                <a:solidFill>
                  <a:srgbClr val="00FFCC"/>
                </a:solidFill>
              </a:rPr>
              <a:t>veSbe</a:t>
            </a:r>
            <a:r>
              <a:rPr lang="de-DE" sz="2000" dirty="0" smtClean="0">
                <a:solidFill>
                  <a:srgbClr val="00FFCC"/>
                </a:solidFill>
              </a:rPr>
              <a:t>‘ </a:t>
            </a:r>
            <a:r>
              <a:rPr lang="de-DE" sz="2000" dirty="0" err="1" smtClean="0">
                <a:solidFill>
                  <a:srgbClr val="00FFCC"/>
                </a:solidFill>
              </a:rPr>
              <a:t>taj‘IH</a:t>
            </a:r>
            <a:r>
              <a:rPr lang="de-DE" sz="2000" dirty="0" smtClean="0">
                <a:solidFill>
                  <a:srgbClr val="00FFCC"/>
                </a:solidFill>
              </a:rPr>
              <a:t> Tewor</a:t>
            </a:r>
          </a:p>
          <a:p>
            <a:r>
              <a:rPr lang="de-DE" sz="2000" dirty="0" smtClean="0">
                <a:solidFill>
                  <a:srgbClr val="00FFCC"/>
                </a:solidFill>
              </a:rPr>
              <a:t> </a:t>
            </a:r>
            <a:r>
              <a:rPr lang="de-DE" sz="1000" dirty="0" smtClean="0">
                <a:solidFill>
                  <a:srgbClr val="00FFCC"/>
                </a:solidFill>
              </a:rPr>
              <a:t>auf der </a:t>
            </a:r>
            <a:r>
              <a:rPr lang="de-DE" sz="1000" dirty="0" err="1" smtClean="0">
                <a:solidFill>
                  <a:srgbClr val="00FFCC"/>
                </a:solidFill>
              </a:rPr>
              <a:t>Comiccon</a:t>
            </a:r>
            <a:r>
              <a:rPr lang="de-DE" sz="1000" dirty="0" smtClean="0">
                <a:solidFill>
                  <a:srgbClr val="00FFCC"/>
                </a:solidFill>
              </a:rPr>
              <a:t> in Stuttgart 2016</a:t>
            </a:r>
            <a:endParaRPr lang="de-DE" sz="1000" dirty="0">
              <a:solidFill>
                <a:srgbClr val="00FFCC"/>
              </a:solidFill>
            </a:endParaRPr>
          </a:p>
        </p:txBody>
      </p:sp>
    </p:spTree>
    <p:extLst>
      <p:ext uri="{BB962C8B-B14F-4D97-AF65-F5344CB8AC3E}">
        <p14:creationId xmlns:p14="http://schemas.microsoft.com/office/powerpoint/2010/main" val="3255490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1488" y="527404"/>
            <a:ext cx="2355933" cy="1914702"/>
          </a:xfrm>
        </p:spPr>
        <p:txBody>
          <a:bodyPr/>
          <a:lstStyle/>
          <a:p>
            <a:r>
              <a:rPr lang="de-DE" b="1" dirty="0" smtClean="0">
                <a:latin typeface="Arial Unicode MS" panose="020B0604020202020204" pitchFamily="34" charset="-128"/>
                <a:ea typeface="Arial Unicode MS" panose="020B0604020202020204" pitchFamily="34" charset="-128"/>
                <a:cs typeface="Arial Unicode MS" panose="020B0604020202020204" pitchFamily="34" charset="-128"/>
              </a:rPr>
              <a:t>Titelstory- Die Multiform- endlich kurze Hosen!</a:t>
            </a:r>
            <a:endParaRPr lang="de-DE"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Inhaltsplatzhalter 2"/>
          <p:cNvSpPr>
            <a:spLocks noGrp="1"/>
          </p:cNvSpPr>
          <p:nvPr>
            <p:ph idx="1"/>
          </p:nvPr>
        </p:nvSpPr>
        <p:spPr>
          <a:xfrm>
            <a:off x="471488" y="2637014"/>
            <a:ext cx="2704849" cy="6285266"/>
          </a:xfrm>
        </p:spPr>
        <p:txBody>
          <a:bodyPr>
            <a:normAutofit/>
          </a:bodyPr>
          <a:lstStyle/>
          <a:p>
            <a:pPr marL="0" indent="0" algn="just">
              <a:buNone/>
            </a:pPr>
            <a:r>
              <a:rPr lang="de-DE" sz="1500" dirty="0" smtClean="0"/>
              <a:t>Die Multiform, schon immer beliebt, in verschiedensten Ausführungen überall auf </a:t>
            </a:r>
            <a:r>
              <a:rPr lang="de-DE" sz="1500" dirty="0" err="1" smtClean="0"/>
              <a:t>qonoS</a:t>
            </a:r>
            <a:r>
              <a:rPr lang="de-DE" sz="1500" dirty="0" smtClean="0"/>
              <a:t> und den eroberten Welten zu sehen, erfreut sich stetig weiterer Verbreitung. Unendlich viele Köpfe haben sich Gedanken darüber gemacht sie immer weiter zu verbessern und anzupassen. Vom Becherhalter über </a:t>
            </a:r>
            <a:r>
              <a:rPr lang="de-DE" sz="1500" dirty="0" err="1" smtClean="0"/>
              <a:t>InstantMatsch</a:t>
            </a:r>
            <a:r>
              <a:rPr lang="de-DE" sz="1500" dirty="0" smtClean="0"/>
              <a:t> bis hin zur </a:t>
            </a:r>
            <a:r>
              <a:rPr lang="de-DE" sz="1500" dirty="0" err="1" smtClean="0"/>
              <a:t>bethleH</a:t>
            </a:r>
            <a:r>
              <a:rPr lang="de-DE" sz="1500" dirty="0" smtClean="0"/>
              <a:t> –</a:t>
            </a:r>
            <a:r>
              <a:rPr lang="de-DE" sz="1500" dirty="0" err="1" smtClean="0"/>
              <a:t>Halterng</a:t>
            </a:r>
            <a:r>
              <a:rPr lang="de-DE" sz="1500" dirty="0" smtClean="0"/>
              <a:t>- alles ist zu sehen. Doch ein leidiges Thema bleibt- die Sommerhitze- die allen </a:t>
            </a:r>
            <a:r>
              <a:rPr lang="de-DE" sz="1500" dirty="0" err="1" smtClean="0"/>
              <a:t>Klingonen</a:t>
            </a:r>
            <a:r>
              <a:rPr lang="de-DE" sz="1500" dirty="0" smtClean="0"/>
              <a:t> zu schaffen macht, auch wenn sie sich nicht beklagen.</a:t>
            </a:r>
          </a:p>
          <a:p>
            <a:pPr marL="0" indent="0" algn="just">
              <a:buNone/>
            </a:pPr>
            <a:r>
              <a:rPr lang="de-DE" sz="1500" dirty="0" smtClean="0"/>
              <a:t>Doch das </a:t>
            </a:r>
            <a:r>
              <a:rPr lang="de-DE" sz="1500" dirty="0" err="1" smtClean="0"/>
              <a:t>voQ‘e</a:t>
            </a:r>
            <a:r>
              <a:rPr lang="de-DE" sz="1500" dirty="0" smtClean="0"/>
              <a:t>‘ hat sich auf die Suche gemacht- und eine verblüffende Lösung für das Problem überhitzter Krieger gefunden. Abgeschaut beiden Helden der Galaxis- Kampf und Kanzlererprobt!</a:t>
            </a:r>
          </a:p>
          <a:p>
            <a:pPr marL="0" indent="0">
              <a:buNone/>
            </a:pPr>
            <a:r>
              <a:rPr lang="de-DE" sz="1500" dirty="0" smtClean="0"/>
              <a:t>Kurze Hosen! </a:t>
            </a:r>
          </a:p>
          <a:p>
            <a:pPr marL="0" indent="0" algn="just">
              <a:buNone/>
            </a:pPr>
            <a:r>
              <a:rPr lang="de-DE" sz="1500" dirty="0" smtClean="0"/>
              <a:t>Wir haben sie gesucht, gefunden und für euch offiziell bestätigen lassen!</a:t>
            </a:r>
            <a:endParaRPr lang="de-DE" sz="15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1580" y="509305"/>
            <a:ext cx="2174401" cy="3865601"/>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1580" y="5811252"/>
            <a:ext cx="2134101" cy="3793958"/>
          </a:xfrm>
          <a:prstGeom prst="rect">
            <a:avLst/>
          </a:prstGeom>
        </p:spPr>
      </p:pic>
      <p:sp>
        <p:nvSpPr>
          <p:cNvPr id="6" name="Textfeld 5"/>
          <p:cNvSpPr txBox="1"/>
          <p:nvPr/>
        </p:nvSpPr>
        <p:spPr>
          <a:xfrm>
            <a:off x="3741580" y="4475747"/>
            <a:ext cx="2174401" cy="1203158"/>
          </a:xfrm>
          <a:prstGeom prst="rect">
            <a:avLst/>
          </a:prstGeom>
          <a:noFill/>
        </p:spPr>
        <p:txBody>
          <a:bodyPr wrap="square" rtlCol="0">
            <a:spAutoFit/>
          </a:bodyPr>
          <a:lstStyle/>
          <a:p>
            <a:r>
              <a:rPr lang="de-DE" dirty="0" smtClean="0"/>
              <a:t>Egal ob </a:t>
            </a:r>
            <a:r>
              <a:rPr lang="de-DE" dirty="0" err="1" smtClean="0"/>
              <a:t>Gross</a:t>
            </a:r>
            <a:r>
              <a:rPr lang="de-DE" dirty="0" smtClean="0"/>
              <a:t> oder Klein: Kurze Hosen werden immer beliebter</a:t>
            </a:r>
            <a:endParaRPr lang="de-DE" dirty="0"/>
          </a:p>
        </p:txBody>
      </p:sp>
    </p:spTree>
    <p:extLst>
      <p:ext uri="{BB962C8B-B14F-4D97-AF65-F5344CB8AC3E}">
        <p14:creationId xmlns:p14="http://schemas.microsoft.com/office/powerpoint/2010/main" val="2585317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9220" y="194429"/>
            <a:ext cx="2537651" cy="4511380"/>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4974" y="194429"/>
            <a:ext cx="2537651" cy="4511380"/>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488" y="5038783"/>
            <a:ext cx="2575383" cy="4578459"/>
          </a:xfrm>
          <a:prstGeom prst="rect">
            <a:avLst/>
          </a:prstGeom>
        </p:spPr>
      </p:pic>
      <p:sp>
        <p:nvSpPr>
          <p:cNvPr id="7" name="Textfeld 6"/>
          <p:cNvSpPr txBox="1"/>
          <p:nvPr/>
        </p:nvSpPr>
        <p:spPr>
          <a:xfrm>
            <a:off x="3747757" y="5745159"/>
            <a:ext cx="2494868" cy="2631490"/>
          </a:xfrm>
          <a:prstGeom prst="rect">
            <a:avLst/>
          </a:prstGeom>
          <a:noFill/>
        </p:spPr>
        <p:txBody>
          <a:bodyPr wrap="square" rtlCol="0">
            <a:spAutoFit/>
          </a:bodyPr>
          <a:lstStyle/>
          <a:p>
            <a:pPr algn="just"/>
            <a:r>
              <a:rPr lang="de-DE" sz="1500" dirty="0" smtClean="0">
                <a:latin typeface="Arial Unicode MS" panose="020B0604020202020204" pitchFamily="34" charset="-128"/>
                <a:ea typeface="Arial Unicode MS" panose="020B0604020202020204" pitchFamily="34" charset="-128"/>
                <a:cs typeface="Arial Unicode MS" panose="020B0604020202020204" pitchFamily="34" charset="-128"/>
              </a:rPr>
              <a:t>Sogar bei den Kanzlern ist sie in- was uns dazu brache uns offiziell bestätigen zu lassen dass kurze Hosen für Krieger der Modetrend des Jahres sind. Als Zeugen waren sogar Sternenflotten- Schlafanzugträger vor Ort. Naja man kann nicht alles haben!</a:t>
            </a:r>
            <a:endParaRPr lang="de-DE" sz="15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22372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8502"/>
          <a:stretch/>
        </p:blipFill>
        <p:spPr>
          <a:xfrm>
            <a:off x="0" y="0"/>
            <a:ext cx="6858000" cy="9936000"/>
          </a:xfrm>
        </p:spPr>
      </p:pic>
      <p:sp>
        <p:nvSpPr>
          <p:cNvPr id="2" name="Titel 1"/>
          <p:cNvSpPr>
            <a:spLocks noGrp="1"/>
          </p:cNvSpPr>
          <p:nvPr>
            <p:ph type="title"/>
          </p:nvPr>
        </p:nvSpPr>
        <p:spPr>
          <a:xfrm>
            <a:off x="471488" y="527404"/>
            <a:ext cx="6061659" cy="1421712"/>
          </a:xfrm>
        </p:spPr>
        <p:txBody>
          <a:bodyPr>
            <a:normAutofit/>
          </a:bodyPr>
          <a:lstStyle/>
          <a:p>
            <a:pPr algn="ctr"/>
            <a:r>
              <a:rPr lang="de-DE" sz="3600" b="1" dirty="0" smtClean="0">
                <a:latin typeface="Arial Unicode MS" panose="020B0604020202020204" pitchFamily="34" charset="-128"/>
                <a:ea typeface="Arial Unicode MS" panose="020B0604020202020204" pitchFamily="34" charset="-128"/>
                <a:cs typeface="Arial Unicode MS" panose="020B0604020202020204" pitchFamily="34" charset="-128"/>
              </a:rPr>
              <a:t>Hier die offizielle </a:t>
            </a:r>
            <a:br>
              <a:rPr lang="de-DE" sz="3600" b="1"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de-DE" sz="3600" b="1" dirty="0" smtClean="0">
                <a:latin typeface="Arial Unicode MS" panose="020B0604020202020204" pitchFamily="34" charset="-128"/>
                <a:ea typeface="Arial Unicode MS" panose="020B0604020202020204" pitchFamily="34" charset="-128"/>
                <a:cs typeface="Arial Unicode MS" panose="020B0604020202020204" pitchFamily="34" charset="-128"/>
              </a:rPr>
              <a:t>Kurze Hosen Release Party</a:t>
            </a:r>
            <a:endParaRPr lang="de-DE"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237294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487" y="5751988"/>
            <a:ext cx="5915025" cy="3327201"/>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487" y="527404"/>
            <a:ext cx="2693570" cy="4788568"/>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2943" y="527405"/>
            <a:ext cx="2693569" cy="4788568"/>
          </a:xfrm>
          <a:prstGeom prst="rect">
            <a:avLst/>
          </a:prstGeom>
        </p:spPr>
      </p:pic>
      <p:sp>
        <p:nvSpPr>
          <p:cNvPr id="7" name="Textfeld 6"/>
          <p:cNvSpPr txBox="1"/>
          <p:nvPr/>
        </p:nvSpPr>
        <p:spPr>
          <a:xfrm>
            <a:off x="537406" y="5364702"/>
            <a:ext cx="5783186" cy="338554"/>
          </a:xfrm>
          <a:prstGeom prst="rect">
            <a:avLst/>
          </a:prstGeom>
          <a:noFill/>
        </p:spPr>
        <p:txBody>
          <a:bodyPr wrap="none" rtlCol="0">
            <a:spAutoFit/>
          </a:bodyPr>
          <a:lstStyle/>
          <a:p>
            <a:r>
              <a:rPr lang="de-DE" sz="1600" dirty="0" smtClean="0"/>
              <a:t>Und so sehen sie richtig gut aus! Die richtige Hose für jeden </a:t>
            </a:r>
            <a:r>
              <a:rPr lang="de-DE" sz="1600" dirty="0"/>
              <a:t>A</a:t>
            </a:r>
            <a:r>
              <a:rPr lang="de-DE" sz="1600" dirty="0" smtClean="0"/>
              <a:t>nlass!</a:t>
            </a:r>
            <a:endParaRPr lang="de-DE" sz="1600" dirty="0"/>
          </a:p>
        </p:txBody>
      </p:sp>
    </p:spTree>
    <p:extLst>
      <p:ext uri="{BB962C8B-B14F-4D97-AF65-F5344CB8AC3E}">
        <p14:creationId xmlns:p14="http://schemas.microsoft.com/office/powerpoint/2010/main" val="2149762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1489" y="527403"/>
            <a:ext cx="2283743" cy="2588775"/>
          </a:xfrm>
        </p:spPr>
        <p:txBody>
          <a:bodyPr>
            <a:normAutofit fontScale="90000"/>
          </a:bodyPr>
          <a:lstStyle/>
          <a:p>
            <a:pPr algn="just"/>
            <a:r>
              <a:rPr lang="de-DE" b="1" dirty="0" err="1" smtClean="0">
                <a:latin typeface="Arial Unicode MS" panose="020B0604020202020204" pitchFamily="34" charset="-128"/>
                <a:ea typeface="Arial Unicode MS" panose="020B0604020202020204" pitchFamily="34" charset="-128"/>
                <a:cs typeface="Arial Unicode MS" panose="020B0604020202020204" pitchFamily="34" charset="-128"/>
              </a:rPr>
              <a:t>Dissiath</a:t>
            </a:r>
            <a:r>
              <a:rPr lang="de-DE" b="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de-DE"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de-DE"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de-DE"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de-DE"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de-DE" sz="1575" dirty="0">
                <a:latin typeface="+mn-lt"/>
                <a:ea typeface="+mn-ea"/>
                <a:cs typeface="+mn-cs"/>
              </a:rPr>
              <a:t>E</a:t>
            </a:r>
            <a:r>
              <a:rPr lang="de-DE" sz="1575" dirty="0" smtClean="0">
                <a:latin typeface="+mn-lt"/>
                <a:ea typeface="+mn-ea"/>
                <a:cs typeface="+mn-cs"/>
              </a:rPr>
              <a:t>ine </a:t>
            </a:r>
            <a:r>
              <a:rPr lang="de-DE" sz="1575" dirty="0">
                <a:latin typeface="+mn-lt"/>
                <a:ea typeface="+mn-ea"/>
                <a:cs typeface="+mn-cs"/>
              </a:rPr>
              <a:t>der herausragenden Persönlichkeiten </a:t>
            </a:r>
            <a:r>
              <a:rPr lang="de-DE" sz="1575" dirty="0" smtClean="0">
                <a:latin typeface="+mn-lt"/>
                <a:ea typeface="+mn-ea"/>
                <a:cs typeface="+mn-cs"/>
              </a:rPr>
              <a:t>der aktuellen </a:t>
            </a:r>
            <a:r>
              <a:rPr lang="de-DE" sz="1575" dirty="0">
                <a:latin typeface="+mn-lt"/>
                <a:ea typeface="+mn-ea"/>
                <a:cs typeface="+mn-cs"/>
              </a:rPr>
              <a:t>Modewelt ist </a:t>
            </a:r>
            <a:r>
              <a:rPr lang="de-DE" sz="1575" dirty="0" err="1" smtClean="0">
                <a:latin typeface="+mn-lt"/>
                <a:ea typeface="+mn-ea"/>
                <a:cs typeface="+mn-cs"/>
              </a:rPr>
              <a:t>Dissiath</a:t>
            </a:r>
            <a:r>
              <a:rPr lang="de-DE" sz="1575" dirty="0" smtClean="0">
                <a:latin typeface="+mn-lt"/>
                <a:ea typeface="+mn-ea"/>
                <a:cs typeface="+mn-cs"/>
              </a:rPr>
              <a:t>. Sie ist immer dort zu treffen, wo sich die angesagten und hippen Charaktere von </a:t>
            </a:r>
            <a:r>
              <a:rPr lang="de-DE" sz="1575" dirty="0" err="1" smtClean="0">
                <a:latin typeface="+mn-lt"/>
                <a:ea typeface="+mn-ea"/>
                <a:cs typeface="+mn-cs"/>
              </a:rPr>
              <a:t>qonoS</a:t>
            </a:r>
            <a:r>
              <a:rPr lang="de-DE" sz="1575" dirty="0" smtClean="0">
                <a:latin typeface="+mn-lt"/>
                <a:ea typeface="+mn-ea"/>
                <a:cs typeface="+mn-cs"/>
              </a:rPr>
              <a:t> treffen. Und dank ihres </a:t>
            </a:r>
            <a:r>
              <a:rPr lang="de-DE" sz="1575" dirty="0" err="1" smtClean="0">
                <a:latin typeface="+mn-lt"/>
                <a:ea typeface="+mn-ea"/>
                <a:cs typeface="+mn-cs"/>
              </a:rPr>
              <a:t>aussergewöhnlichen</a:t>
            </a:r>
            <a:r>
              <a:rPr lang="de-DE" sz="1575" dirty="0" smtClean="0">
                <a:latin typeface="+mn-lt"/>
                <a:ea typeface="+mn-ea"/>
                <a:cs typeface="+mn-cs"/>
              </a:rPr>
              <a:t> </a:t>
            </a:r>
            <a:r>
              <a:rPr lang="de-DE" sz="1575" dirty="0" err="1" smtClean="0">
                <a:latin typeface="+mn-lt"/>
                <a:ea typeface="+mn-ea"/>
                <a:cs typeface="+mn-cs"/>
              </a:rPr>
              <a:t>Styings</a:t>
            </a:r>
            <a:r>
              <a:rPr lang="de-DE" sz="1575" dirty="0" smtClean="0">
                <a:latin typeface="+mn-lt"/>
                <a:ea typeface="+mn-ea"/>
                <a:cs typeface="+mn-cs"/>
              </a:rPr>
              <a:t> ist sie atemberaubend.</a:t>
            </a:r>
            <a:endParaRPr lang="de-DE" sz="1575" dirty="0">
              <a:latin typeface="+mn-lt"/>
              <a:ea typeface="+mn-ea"/>
              <a:cs typeface="+mn-cs"/>
            </a:endParaRP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055" y="192505"/>
            <a:ext cx="2537911" cy="4511842"/>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24" y="4704347"/>
            <a:ext cx="2655220" cy="4720390"/>
          </a:xfrm>
          <a:prstGeom prst="rect">
            <a:avLst/>
          </a:prstGeom>
        </p:spPr>
      </p:pic>
      <p:sp>
        <p:nvSpPr>
          <p:cNvPr id="7" name="Titel 1"/>
          <p:cNvSpPr txBox="1">
            <a:spLocks/>
          </p:cNvSpPr>
          <p:nvPr/>
        </p:nvSpPr>
        <p:spPr>
          <a:xfrm>
            <a:off x="3641056" y="5275866"/>
            <a:ext cx="2613860" cy="2797323"/>
          </a:xfrm>
          <a:prstGeom prst="rect">
            <a:avLst/>
          </a:prstGeom>
        </p:spPr>
        <p:txBody>
          <a:bodyPr vert="horz" lIns="91440" tIns="45720" rIns="91440" bIns="45720" rtlCol="0" anchor="ctr">
            <a:normAutofit fontScale="90000" lnSpcReduction="1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575" dirty="0" smtClean="0">
                <a:latin typeface="+mn-lt"/>
                <a:ea typeface="+mn-ea"/>
                <a:cs typeface="+mn-cs"/>
              </a:rPr>
              <a:t>Wir haben mit ihr über dies herausragende Talent gesprochen: </a:t>
            </a:r>
          </a:p>
          <a:p>
            <a:endParaRPr lang="de-DE" sz="1575" dirty="0">
              <a:latin typeface="+mn-lt"/>
              <a:ea typeface="+mn-ea"/>
              <a:cs typeface="+mn-cs"/>
            </a:endParaRPr>
          </a:p>
          <a:p>
            <a:pPr algn="just"/>
            <a:r>
              <a:rPr lang="de-DE" sz="1575" dirty="0" smtClean="0">
                <a:latin typeface="+mn-lt"/>
                <a:ea typeface="+mn-ea"/>
                <a:cs typeface="+mn-cs"/>
              </a:rPr>
              <a:t>Ich denke mir dabei eigentlich nichts- ich greife in die Makeup- Kiste- ziehe etwas heraus und bekomme eine Inspiration- schon entsteht das neue Styling. Sei </a:t>
            </a:r>
            <a:r>
              <a:rPr lang="de-DE" sz="1700" dirty="0" smtClean="0">
                <a:latin typeface="+mn-lt"/>
                <a:ea typeface="+mn-ea"/>
                <a:cs typeface="+mn-cs"/>
              </a:rPr>
              <a:t>einfach</a:t>
            </a:r>
            <a:r>
              <a:rPr lang="de-DE" sz="1575" dirty="0" smtClean="0">
                <a:latin typeface="+mn-lt"/>
                <a:ea typeface="+mn-ea"/>
                <a:cs typeface="+mn-cs"/>
              </a:rPr>
              <a:t> du selbst und lass die Kreativität sprudeln! Und lass dich nicht von Norm und Konvention behindern- das ist was für </a:t>
            </a:r>
            <a:r>
              <a:rPr lang="de-DE" sz="1575" dirty="0" err="1" smtClean="0">
                <a:latin typeface="+mn-lt"/>
                <a:ea typeface="+mn-ea"/>
                <a:cs typeface="+mn-cs"/>
              </a:rPr>
              <a:t>Födis</a:t>
            </a:r>
            <a:r>
              <a:rPr lang="de-DE" sz="1575" dirty="0" smtClean="0">
                <a:latin typeface="+mn-lt"/>
                <a:ea typeface="+mn-ea"/>
                <a:cs typeface="+mn-cs"/>
              </a:rPr>
              <a:t> und anderes </a:t>
            </a:r>
            <a:r>
              <a:rPr lang="de-DE" sz="1575" dirty="0" err="1">
                <a:latin typeface="+mn-lt"/>
                <a:ea typeface="+mn-ea"/>
                <a:cs typeface="+mn-cs"/>
              </a:rPr>
              <a:t>G</a:t>
            </a:r>
            <a:r>
              <a:rPr lang="de-DE" sz="1575" dirty="0" err="1" smtClean="0">
                <a:latin typeface="+mn-lt"/>
                <a:ea typeface="+mn-ea"/>
                <a:cs typeface="+mn-cs"/>
              </a:rPr>
              <a:t>esochs</a:t>
            </a:r>
            <a:r>
              <a:rPr lang="de-DE" sz="1575" dirty="0" smtClean="0">
                <a:latin typeface="+mn-lt"/>
                <a:ea typeface="+mn-ea"/>
                <a:cs typeface="+mn-cs"/>
              </a:rPr>
              <a:t>!</a:t>
            </a:r>
            <a:endParaRPr lang="de-DE" sz="1575" dirty="0">
              <a:latin typeface="+mn-lt"/>
              <a:ea typeface="+mn-ea"/>
              <a:cs typeface="+mn-cs"/>
            </a:endParaRPr>
          </a:p>
        </p:txBody>
      </p:sp>
    </p:spTree>
    <p:extLst>
      <p:ext uri="{BB962C8B-B14F-4D97-AF65-F5344CB8AC3E}">
        <p14:creationId xmlns:p14="http://schemas.microsoft.com/office/powerpoint/2010/main" val="743286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b="1" dirty="0" err="1">
                <a:latin typeface="Arial Unicode MS" panose="020B0604020202020204" pitchFamily="34" charset="-128"/>
                <a:ea typeface="Arial Unicode MS" panose="020B0604020202020204" pitchFamily="34" charset="-128"/>
                <a:cs typeface="Arial Unicode MS" panose="020B0604020202020204" pitchFamily="34" charset="-128"/>
              </a:rPr>
              <a:t>For</a:t>
            </a:r>
            <a:r>
              <a:rPr lang="de-DE"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2800" b="1" dirty="0" err="1">
                <a:latin typeface="Arial Unicode MS" panose="020B0604020202020204" pitchFamily="34" charset="-128"/>
                <a:ea typeface="Arial Unicode MS" panose="020B0604020202020204" pitchFamily="34" charset="-128"/>
                <a:cs typeface="Arial Unicode MS" panose="020B0604020202020204" pitchFamily="34" charset="-128"/>
              </a:rPr>
              <a:t>every</a:t>
            </a:r>
            <a:r>
              <a:rPr lang="de-DE"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2800" b="1" dirty="0" err="1">
                <a:latin typeface="Arial Unicode MS" panose="020B0604020202020204" pitchFamily="34" charset="-128"/>
                <a:ea typeface="Arial Unicode MS" panose="020B0604020202020204" pitchFamily="34" charset="-128"/>
                <a:cs typeface="Arial Unicode MS" panose="020B0604020202020204" pitchFamily="34" charset="-128"/>
              </a:rPr>
              <a:t>occasion</a:t>
            </a:r>
            <a:r>
              <a:rPr lang="de-DE" sz="2800" b="1" dirty="0">
                <a:latin typeface="Arial Unicode MS" panose="020B0604020202020204" pitchFamily="34" charset="-128"/>
                <a:ea typeface="Arial Unicode MS" panose="020B0604020202020204" pitchFamily="34" charset="-128"/>
                <a:cs typeface="Arial Unicode MS" panose="020B0604020202020204" pitchFamily="34" charset="-128"/>
              </a:rPr>
              <a:t/>
            </a:r>
            <a:br>
              <a:rPr lang="de-DE" sz="28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de-DE" sz="2800" dirty="0">
                <a:latin typeface="Arial Unicode MS" panose="020B0604020202020204" pitchFamily="34" charset="-128"/>
                <a:ea typeface="Arial Unicode MS" panose="020B0604020202020204" pitchFamily="34" charset="-128"/>
                <a:cs typeface="Arial Unicode MS" panose="020B0604020202020204" pitchFamily="34" charset="-128"/>
              </a:rPr>
              <a:t>Diese Kleider machen glücklich</a:t>
            </a:r>
            <a:r>
              <a:rPr lang="de-DE" sz="2800"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de-DE" sz="2800" dirty="0">
                <a:solidFill>
                  <a:srgbClr val="00FFCC"/>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de-DE" dirty="0"/>
          </a:p>
        </p:txBody>
      </p:sp>
      <p:sp>
        <p:nvSpPr>
          <p:cNvPr id="5" name="Titel 1"/>
          <p:cNvSpPr txBox="1">
            <a:spLocks/>
          </p:cNvSpPr>
          <p:nvPr/>
        </p:nvSpPr>
        <p:spPr>
          <a:xfrm>
            <a:off x="471488" y="1810771"/>
            <a:ext cx="2416091" cy="3062018"/>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just"/>
            <a:r>
              <a:rPr lang="de-DE" sz="1500" dirty="0" smtClean="0">
                <a:latin typeface="+mn-lt"/>
                <a:ea typeface="+mn-ea"/>
                <a:cs typeface="+mn-cs"/>
              </a:rPr>
              <a:t>Die diesjährige Kleidersaison wartet mit </a:t>
            </a:r>
            <a:r>
              <a:rPr lang="de-DE" sz="1500" dirty="0">
                <a:latin typeface="+mn-lt"/>
                <a:ea typeface="+mn-ea"/>
                <a:cs typeface="+mn-cs"/>
              </a:rPr>
              <a:t>S</a:t>
            </a:r>
            <a:r>
              <a:rPr lang="de-DE" sz="1500" dirty="0" smtClean="0">
                <a:latin typeface="+mn-lt"/>
                <a:ea typeface="+mn-ea"/>
                <a:cs typeface="+mn-cs"/>
              </a:rPr>
              <a:t>uperlativen auf- wo letztes Jahr noch alles eng und anliegend gehalten war ist dies Jahr Fülle und Weite angesagt- Stoffe umschmeicheln die Figur und lassen die Pracht des Materials in voller Gänze erstrahlen. Egal für welchen Anlass- das ist unendlich elegant! Damit schwebt es sich durch die Menge  und jeder Blick ist auf dich gerichtet!</a:t>
            </a:r>
            <a:endParaRPr lang="de-DE" sz="1500" dirty="0">
              <a:latin typeface="+mn-lt"/>
              <a:ea typeface="+mn-ea"/>
              <a:cs typeface="+mn-cs"/>
            </a:endParaRP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4937" y="1973179"/>
            <a:ext cx="2364956" cy="4204366"/>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488" y="4957011"/>
            <a:ext cx="2416091" cy="4295272"/>
          </a:xfrm>
          <a:prstGeom prst="rect">
            <a:avLst/>
          </a:prstGeom>
        </p:spPr>
      </p:pic>
      <p:sp>
        <p:nvSpPr>
          <p:cNvPr id="9" name="Titel 1"/>
          <p:cNvSpPr txBox="1">
            <a:spLocks/>
          </p:cNvSpPr>
          <p:nvPr/>
        </p:nvSpPr>
        <p:spPr>
          <a:xfrm>
            <a:off x="3429000" y="6522591"/>
            <a:ext cx="2020554" cy="2201457"/>
          </a:xfrm>
          <a:prstGeom prst="rect">
            <a:avLst/>
          </a:prstGeom>
        </p:spPr>
        <p:txBody>
          <a:bodyPr vert="horz" lIns="91440" tIns="45720" rIns="91440" bIns="45720" rtlCol="0"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575" dirty="0" err="1" smtClean="0">
                <a:latin typeface="+mn-lt"/>
                <a:ea typeface="+mn-ea"/>
                <a:cs typeface="+mn-cs"/>
              </a:rPr>
              <a:t>Aussergewöhnlich</a:t>
            </a:r>
            <a:r>
              <a:rPr lang="de-DE" sz="1575" dirty="0" smtClean="0">
                <a:latin typeface="+mn-lt"/>
                <a:ea typeface="+mn-ea"/>
                <a:cs typeface="+mn-cs"/>
              </a:rPr>
              <a:t>- dies Kleid ist einfach gigantisch- und erst die Details- vom Kopfputz bis zur filigranen Schürze- ein Traum! </a:t>
            </a:r>
          </a:p>
          <a:p>
            <a:endParaRPr lang="de-DE" sz="1575" dirty="0">
              <a:latin typeface="+mn-lt"/>
              <a:ea typeface="+mn-ea"/>
              <a:cs typeface="+mn-cs"/>
            </a:endParaRPr>
          </a:p>
        </p:txBody>
      </p:sp>
    </p:spTree>
    <p:extLst>
      <p:ext uri="{BB962C8B-B14F-4D97-AF65-F5344CB8AC3E}">
        <p14:creationId xmlns:p14="http://schemas.microsoft.com/office/powerpoint/2010/main" val="2101754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887" y="325746"/>
            <a:ext cx="6458035" cy="3632644"/>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299" y="5317956"/>
            <a:ext cx="6459623" cy="3633538"/>
          </a:xfrm>
          <a:prstGeom prst="rect">
            <a:avLst/>
          </a:prstGeom>
        </p:spPr>
      </p:pic>
      <p:sp>
        <p:nvSpPr>
          <p:cNvPr id="6" name="Textfeld 5"/>
          <p:cNvSpPr txBox="1"/>
          <p:nvPr/>
        </p:nvSpPr>
        <p:spPr>
          <a:xfrm>
            <a:off x="816746" y="4453507"/>
            <a:ext cx="5224507" cy="369332"/>
          </a:xfrm>
          <a:prstGeom prst="rect">
            <a:avLst/>
          </a:prstGeom>
          <a:noFill/>
        </p:spPr>
        <p:txBody>
          <a:bodyPr wrap="none" rtlCol="0">
            <a:spAutoFit/>
          </a:bodyPr>
          <a:lstStyle/>
          <a:p>
            <a:r>
              <a:rPr lang="de-DE" dirty="0" smtClean="0">
                <a:latin typeface="Arial Unicode MS" panose="020B0604020202020204" pitchFamily="34" charset="-128"/>
                <a:ea typeface="Arial Unicode MS" panose="020B0604020202020204" pitchFamily="34" charset="-128"/>
                <a:cs typeface="Arial Unicode MS" panose="020B0604020202020204" pitchFamily="34" charset="-128"/>
              </a:rPr>
              <a:t>Dies  Exemplar wird mehr bewohnt als getragen</a:t>
            </a:r>
            <a:endParaRPr lang="de-D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61563909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1509</Words>
  <Application>Microsoft Office PowerPoint</Application>
  <PresentationFormat>A4-Papier (210 x 297 mm)</PresentationFormat>
  <Paragraphs>91</Paragraphs>
  <Slides>24</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24</vt:i4>
      </vt:variant>
    </vt:vector>
  </HeadingPairs>
  <TitlesOfParts>
    <vt:vector size="30" baseType="lpstr">
      <vt:lpstr>Arial Unicode MS</vt:lpstr>
      <vt:lpstr>Arial</vt:lpstr>
      <vt:lpstr>Calibri</vt:lpstr>
      <vt:lpstr>Calibri Light</vt:lpstr>
      <vt:lpstr>Times New Roman</vt:lpstr>
      <vt:lpstr>Office</vt:lpstr>
      <vt:lpstr>voQ</vt:lpstr>
      <vt:lpstr>Unsere kreativen Modeschöpfer</vt:lpstr>
      <vt:lpstr>Titelstory- Die Multiform- endlich kurze Hosen!</vt:lpstr>
      <vt:lpstr>PowerPoint-Präsentation</vt:lpstr>
      <vt:lpstr>Hier die offizielle  Kurze Hosen Release Party</vt:lpstr>
      <vt:lpstr>PowerPoint-Präsentation</vt:lpstr>
      <vt:lpstr>Dissiath   Eine der herausragenden Persönlichkeiten der aktuellen Modewelt ist Dissiath. Sie ist immer dort zu treffen, wo sich die angesagten und hippen Charaktere von qonoS treffen. Und dank ihres aussergewöhnlichen Styings ist sie atemberaubend.</vt:lpstr>
      <vt:lpstr>For every occasion Diese Kleider machen glücklich </vt:lpstr>
      <vt:lpstr>PowerPoint-Präsentation</vt:lpstr>
      <vt:lpstr>PowerPoint-Präsentation</vt:lpstr>
      <vt:lpstr>PowerPoint-Präsentation</vt:lpstr>
      <vt:lpstr>PowerPoint-Präsentation</vt:lpstr>
      <vt:lpstr>PowerPoint-Präsentation</vt:lpstr>
      <vt:lpstr>PowerPoint-Präsentation</vt:lpstr>
      <vt:lpstr>Grenzenlos frei-  Fuchsschwanz ganz gross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WITTENSTEIN 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Behringer, Tobias</dc:creator>
  <cp:lastModifiedBy>Behringer, Tobias</cp:lastModifiedBy>
  <cp:revision>38</cp:revision>
  <cp:lastPrinted>2018-11-21T20:59:15Z</cp:lastPrinted>
  <dcterms:created xsi:type="dcterms:W3CDTF">2018-11-21T16:28:15Z</dcterms:created>
  <dcterms:modified xsi:type="dcterms:W3CDTF">2018-11-21T21:18:42Z</dcterms:modified>
</cp:coreProperties>
</file>